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339" r:id="rId2"/>
    <p:sldId id="302" r:id="rId3"/>
    <p:sldId id="336" r:id="rId4"/>
    <p:sldId id="337" r:id="rId5"/>
    <p:sldId id="338" r:id="rId6"/>
    <p:sldId id="335" r:id="rId7"/>
    <p:sldId id="315" r:id="rId8"/>
    <p:sldId id="316" r:id="rId9"/>
    <p:sldId id="344" r:id="rId10"/>
    <p:sldId id="341" r:id="rId11"/>
    <p:sldId id="342" r:id="rId12"/>
    <p:sldId id="343" r:id="rId13"/>
  </p:sldIdLst>
  <p:sldSz cx="9144000" cy="6858000" type="screen4x3"/>
  <p:notesSz cx="9309100" cy="7023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39" autoAdjust="0"/>
    <p:restoredTop sz="94660"/>
  </p:normalViewPr>
  <p:slideViewPr>
    <p:cSldViewPr>
      <p:cViewPr>
        <p:scale>
          <a:sx n="134" d="100"/>
          <a:sy n="134" d="100"/>
        </p:scale>
        <p:origin x="-72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72"/>
    </p:cViewPr>
  </p:sorterViewPr>
  <p:notesViewPr>
    <p:cSldViewPr>
      <p:cViewPr varScale="1">
        <p:scale>
          <a:sx n="46" d="100"/>
          <a:sy n="46" d="100"/>
        </p:scale>
        <p:origin x="-966" y="-96"/>
      </p:cViewPr>
      <p:guideLst>
        <p:guide orient="horz" pos="2213"/>
        <p:guide pos="293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33943" cy="351155"/>
          </a:xfrm>
          <a:prstGeom prst="rect">
            <a:avLst/>
          </a:prstGeom>
        </p:spPr>
        <p:txBody>
          <a:bodyPr vert="horz" lIns="93112" tIns="46556" rIns="93112" bIns="4655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73002" y="1"/>
            <a:ext cx="4033943" cy="351155"/>
          </a:xfrm>
          <a:prstGeom prst="rect">
            <a:avLst/>
          </a:prstGeom>
        </p:spPr>
        <p:txBody>
          <a:bodyPr vert="horz" lIns="93112" tIns="46556" rIns="93112" bIns="46556" rtlCol="0"/>
          <a:lstStyle>
            <a:lvl1pPr algn="r">
              <a:defRPr sz="1200"/>
            </a:lvl1pPr>
          </a:lstStyle>
          <a:p>
            <a:fld id="{89FB9C73-C3B9-4D1D-88DE-661442B94C46}" type="datetimeFigureOut">
              <a:rPr lang="en-US" smtClean="0"/>
              <a:pPr/>
              <a:t>2/14/2012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70727"/>
            <a:ext cx="4033943" cy="351155"/>
          </a:xfrm>
          <a:prstGeom prst="rect">
            <a:avLst/>
          </a:prstGeom>
        </p:spPr>
        <p:txBody>
          <a:bodyPr vert="horz" lIns="93112" tIns="46556" rIns="93112" bIns="4655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73002" y="6670727"/>
            <a:ext cx="4033943" cy="351155"/>
          </a:xfrm>
          <a:prstGeom prst="rect">
            <a:avLst/>
          </a:prstGeom>
        </p:spPr>
        <p:txBody>
          <a:bodyPr vert="horz" lIns="93112" tIns="46556" rIns="93112" bIns="46556" rtlCol="0" anchor="b"/>
          <a:lstStyle>
            <a:lvl1pPr algn="r">
              <a:defRPr sz="1200"/>
            </a:lvl1pPr>
          </a:lstStyle>
          <a:p>
            <a:fld id="{1DAE0EA4-A558-4A15-90CC-DEFC7467506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46910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33943" cy="351155"/>
          </a:xfrm>
          <a:prstGeom prst="rect">
            <a:avLst/>
          </a:prstGeom>
        </p:spPr>
        <p:txBody>
          <a:bodyPr vert="horz" lIns="93112" tIns="46556" rIns="93112" bIns="4655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3002" y="1"/>
            <a:ext cx="4033943" cy="351155"/>
          </a:xfrm>
          <a:prstGeom prst="rect">
            <a:avLst/>
          </a:prstGeom>
        </p:spPr>
        <p:txBody>
          <a:bodyPr vert="horz" lIns="93112" tIns="46556" rIns="93112" bIns="46556" rtlCol="0"/>
          <a:lstStyle>
            <a:lvl1pPr algn="r">
              <a:defRPr sz="1200"/>
            </a:lvl1pPr>
          </a:lstStyle>
          <a:p>
            <a:fld id="{D4BF65C3-0375-4C0D-899B-410A4925D73A}" type="datetimeFigureOut">
              <a:rPr lang="en-US" smtClean="0"/>
              <a:pPr/>
              <a:t>2/14/2012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8775" y="527050"/>
            <a:ext cx="3511550" cy="2633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12" tIns="46556" rIns="93112" bIns="4655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911" y="3335972"/>
            <a:ext cx="7447280" cy="3160395"/>
          </a:xfrm>
          <a:prstGeom prst="rect">
            <a:avLst/>
          </a:prstGeom>
        </p:spPr>
        <p:txBody>
          <a:bodyPr vert="horz" lIns="93112" tIns="46556" rIns="93112" bIns="4655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0727"/>
            <a:ext cx="4033943" cy="351155"/>
          </a:xfrm>
          <a:prstGeom prst="rect">
            <a:avLst/>
          </a:prstGeom>
        </p:spPr>
        <p:txBody>
          <a:bodyPr vert="horz" lIns="93112" tIns="46556" rIns="93112" bIns="4655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3002" y="6670727"/>
            <a:ext cx="4033943" cy="351155"/>
          </a:xfrm>
          <a:prstGeom prst="rect">
            <a:avLst/>
          </a:prstGeom>
        </p:spPr>
        <p:txBody>
          <a:bodyPr vert="horz" lIns="93112" tIns="46556" rIns="93112" bIns="46556" rtlCol="0" anchor="b"/>
          <a:lstStyle>
            <a:lvl1pPr algn="r">
              <a:defRPr sz="1200"/>
            </a:lvl1pPr>
          </a:lstStyle>
          <a:p>
            <a:fld id="{EF7A2B6E-E94D-4CB4-A5A8-24D2A491A61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960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Address financial concerns raised about budget, customer service and the ability of Arlington supported arts organizations to perform at Artisphere</a:t>
            </a:r>
          </a:p>
          <a:p>
            <a:r>
              <a:rPr lang="en-US" sz="1200" dirty="0" smtClean="0"/>
              <a:t>To review the organization, and associated business practices to identify (and whenever possible, fix) operational problems that were hindering its success.</a:t>
            </a:r>
          </a:p>
          <a:p>
            <a:r>
              <a:rPr lang="en-US" sz="1200" dirty="0" smtClean="0"/>
              <a:t>To develop a new business plan to stabilize the organization financially and enable it to become successful.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A2B6E-E94D-4CB4-A5A8-24D2A491A61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90389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An experienced management team</a:t>
            </a:r>
          </a:p>
          <a:p>
            <a:r>
              <a:rPr lang="en-US" sz="1200" dirty="0" smtClean="0"/>
              <a:t>Strong support from Arlington County government and the Rosslyn BID</a:t>
            </a:r>
          </a:p>
          <a:p>
            <a:r>
              <a:rPr lang="en-US" sz="1200" dirty="0" smtClean="0"/>
              <a:t>A Metro-accessible location</a:t>
            </a:r>
          </a:p>
          <a:p>
            <a:r>
              <a:rPr lang="en-US" sz="1200" dirty="0" smtClean="0"/>
              <a:t>Patrons from the greater metro region including Virginia, D.C. and Maryland.</a:t>
            </a:r>
          </a:p>
          <a:p>
            <a:r>
              <a:rPr lang="en-US" sz="1200" dirty="0" smtClean="0"/>
              <a:t>A physical space which is visually interesting, and filled with a variety of performance venues</a:t>
            </a:r>
          </a:p>
          <a:p>
            <a:r>
              <a:rPr lang="en-US" sz="1200" dirty="0" smtClean="0"/>
              <a:t>An emphasis on living artists, offering a unique patron experience which provides a view into the creative process.</a:t>
            </a:r>
          </a:p>
          <a:p>
            <a:r>
              <a:rPr lang="en-US" sz="1200" dirty="0" smtClean="0"/>
              <a:t>Critical acclaim for the venue and many of the artists and exhibits presented.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A2B6E-E94D-4CB4-A5A8-24D2A491A61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5987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Limitations of the physical space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High operational costs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Business systems and infrastructure that were not yet in place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A narrow audience focus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Unrealistic expectations on revenues, expenses and patronage from the original business plan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A lack of consensus on the mission and vision of the Artisphere.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A lack of consensus on whether the Artisphere should be primarily focused on a space for Arlington arts organizations, or whether it should focus on outside “paid” programming.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A2B6E-E94D-4CB4-A5A8-24D2A491A61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08395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1200" dirty="0" smtClean="0"/>
              <a:t>A regional reputation for critically acclaimed, thought-provoking visual and performing arts had already been established in its short lifetime.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Revenue opportunities existed that had not yet been fully exploited.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The original business plan placed unrealistic expectations upon Artisphere that could not possibly be met in the first year, if at all. 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Sufficient funding, basic business systems and core staff were not in place.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Accurate judgments about Artisphere’s potential for success could not be made – it was too early to tell.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The potential of Artisphere outweighed the cost and risk of funding additional years.</a:t>
            </a:r>
          </a:p>
          <a:p>
            <a:pPr>
              <a:buFont typeface="Arial" pitchFamily="34" charset="0"/>
              <a:buNone/>
            </a:pP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A2B6E-E94D-4CB4-A5A8-24D2A491A61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59676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sz="1400" b="1" i="1" dirty="0" smtClean="0"/>
              <a:t>An investment in Arlington’s arts organizations…</a:t>
            </a:r>
          </a:p>
          <a:p>
            <a:r>
              <a:rPr lang="en-US" sz="1200" dirty="0" smtClean="0"/>
              <a:t>Artisphere will be an arts and cultural facility which showcases Arlington’s premier arts organizations, bringing activity and vibrancy to Rosslyn.</a:t>
            </a:r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r>
              <a:rPr lang="en-US" sz="1400" b="1" i="1" dirty="0" smtClean="0"/>
              <a:t>Creating new points of entry for a wide variety of audiences….</a:t>
            </a:r>
          </a:p>
          <a:p>
            <a:pPr lvl="0">
              <a:defRPr/>
            </a:pPr>
            <a:r>
              <a:rPr lang="en-US" sz="1200" dirty="0" smtClean="0"/>
              <a:t>In addition to local programming, regionally and nationally known performers, film festivals and family programming will be featured to create new points of entry for a greater variety of Artisphere patrons. </a:t>
            </a:r>
          </a:p>
          <a:p>
            <a:pPr>
              <a:buNone/>
              <a:defRPr/>
            </a:pPr>
            <a:endParaRPr lang="en-US" sz="1400" b="1" i="1" dirty="0" smtClean="0"/>
          </a:p>
          <a:p>
            <a:pPr>
              <a:buNone/>
              <a:defRPr/>
            </a:pPr>
            <a:r>
              <a:rPr lang="en-US" sz="1400" b="1" i="1" dirty="0" smtClean="0"/>
              <a:t>With reliable sources of revenue….</a:t>
            </a:r>
            <a:endParaRPr lang="en-US" sz="1400" dirty="0" smtClean="0"/>
          </a:p>
          <a:p>
            <a:pPr lvl="0">
              <a:defRPr/>
            </a:pPr>
            <a:r>
              <a:rPr lang="en-US" sz="1200" dirty="0" smtClean="0"/>
              <a:t>The Artisphere will be available for day-time and evening event rentals including corporate training, product launches, social events, fundraisers, and other rental events. Revenue will be earned via rental fees and catering income from these events.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A2B6E-E94D-4CB4-A5A8-24D2A491A61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29289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  <a:buNone/>
            </a:pPr>
            <a:r>
              <a:rPr lang="en-US" sz="1200" b="1" i="1" dirty="0" smtClean="0"/>
              <a:t>An investment in Arlington’s arts organizations.</a:t>
            </a:r>
            <a:endParaRPr lang="en-US" sz="1200" dirty="0" smtClean="0"/>
          </a:p>
          <a:p>
            <a:pPr>
              <a:spcAft>
                <a:spcPts val="600"/>
              </a:spcAft>
            </a:pPr>
            <a:r>
              <a:rPr lang="en-US" sz="1200" dirty="0" smtClean="0"/>
              <a:t>Performing at Artisphere helps arts organizations grow their audiences and expose themselves to a wider variety of patrons and funders.  Existing grants process -- familiar to Arlington groups -- will be utilized to program Artisphere with some of these arts groups.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endParaRPr lang="en-US" sz="1200" b="1" i="1" dirty="0" smtClean="0"/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1" dirty="0" smtClean="0"/>
              <a:t>A strategic investment in Rosslyn.</a:t>
            </a:r>
            <a:endParaRPr lang="en-US" sz="1200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/>
              <a:t>A key investment in infrastructure and amenities to encourage nightlife and excitement in Rosslyn, and takes advantage of its upcoming planned redevelopment.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1200" dirty="0" smtClean="0"/>
          </a:p>
          <a:p>
            <a:pPr lv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1" i="1" dirty="0" smtClean="0"/>
              <a:t>A plan that is manageable and can be reasonably accomplished.</a:t>
            </a:r>
            <a:endParaRPr lang="en-US" sz="1200" dirty="0" smtClean="0"/>
          </a:p>
          <a:p>
            <a:pPr lvl="0"/>
            <a:r>
              <a:rPr lang="en-US" sz="1200" dirty="0" smtClean="0"/>
              <a:t>Arlington has a proven history of supporting and growing arts organizations.   As part of AED, the Artisphere will strengthen its ties throughout the community.</a:t>
            </a:r>
          </a:p>
          <a:p>
            <a:pPr lvl="0"/>
            <a:r>
              <a:rPr lang="en-US" sz="1200" dirty="0" smtClean="0"/>
              <a:t>Adds another venue to the mix of venues Arlington arts organizations currently have at their disposal, creating “one-stop-shopping” for Arlington arts organizations. </a:t>
            </a:r>
          </a:p>
          <a:p>
            <a:pPr lvl="0"/>
            <a:r>
              <a:rPr lang="en-US" sz="1200" dirty="0" smtClean="0"/>
              <a:t>Revenues projected from rental income are conservative.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200" b="1" i="1" dirty="0" smtClean="0"/>
          </a:p>
          <a:p>
            <a:pPr lv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1" i="1" dirty="0" smtClean="0"/>
              <a:t>More informed decisions about the future of the arts in Arlington</a:t>
            </a:r>
            <a:endParaRPr lang="en-US" sz="1200" dirty="0" smtClean="0"/>
          </a:p>
          <a:p>
            <a:pPr lvl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/>
              <a:t>Allows Arlington to test the demand for arts and assess whether and how to develop new arts venues in Arlington.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A2B6E-E94D-4CB4-A5A8-24D2A491A61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839955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Full year net tax support approximately $1.6 million.  This closely approximates the costs of similar types of community amenities such as recreation centers.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Revenue estimates are conservative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 smtClean="0"/>
              <a:t>Rental income likely to be greater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 smtClean="0"/>
              <a:t>Assumes no fundraising dollars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US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Lowers net tax support by more than $1 million annually below current “as is” state.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Hires new Chief Financial Officer for Artisphere to ensure financial transparency and success.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A2B6E-E94D-4CB4-A5A8-24D2A491A61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47799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Budgeted Revenue vs. Actual Expenses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Sources of Revenue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Facility Rental Income by Month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Number of attendees at Rental events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Ticket Income by Month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Average attendance a percent of capacity by month at ticketed events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Attendance as a percent of capacity by venue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Number of tickets sold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Number of visitors to Terrace Gallery Exhibitions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Number of social media “followers”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Number of visitors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Demographics of visitors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Demographics of artists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A2B6E-E94D-4CB4-A5A8-24D2A491A61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370668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Artisphere presents </a:t>
            </a:r>
            <a:r>
              <a:rPr lang="en-US" b="1" i="1" dirty="0" err="1" smtClean="0"/>
              <a:t>Notasphere</a:t>
            </a:r>
            <a:r>
              <a:rPr lang="en-US" b="1" dirty="0" smtClean="0"/>
              <a:t> in January 2012—a month of programming created by local artistic collaborators.</a:t>
            </a:r>
          </a:p>
          <a:p>
            <a:endParaRPr lang="en-US" sz="2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 smtClean="0"/>
              <a:t>Arts groups that have partnered to be </a:t>
            </a:r>
            <a:r>
              <a:rPr lang="en-US" sz="1400" b="1" dirty="0" smtClean="0"/>
              <a:t>part of </a:t>
            </a:r>
            <a:r>
              <a:rPr lang="en-US" sz="1400" b="1" dirty="0" err="1" smtClean="0"/>
              <a:t>Notasphere</a:t>
            </a:r>
            <a:r>
              <a:rPr lang="en-US" sz="1400" dirty="0" smtClean="0"/>
              <a:t> range from </a:t>
            </a:r>
            <a:r>
              <a:rPr lang="en-US" sz="1400" b="1" dirty="0" smtClean="0"/>
              <a:t>James Beard Award nominee, acclaimed Chef and Restaurateur Carole Wagner Greenwood </a:t>
            </a:r>
            <a:r>
              <a:rPr lang="en-US" sz="1400" dirty="0" smtClean="0"/>
              <a:t>to </a:t>
            </a:r>
            <a:r>
              <a:rPr lang="en-US" sz="1400" b="1" dirty="0" smtClean="0"/>
              <a:t>Arlington County supported arts group, the Ibis Chamber Music Ensemble</a:t>
            </a:r>
            <a:r>
              <a:rPr lang="en-US" sz="1400" dirty="0" smtClean="0"/>
              <a:t>.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 smtClean="0"/>
              <a:t>On Friday, January 13, Chef Carole Wagner Greenwood will present one of her Orange Arrow dinners, a pop-up culinary adventure that connects people, art and food in unexpected ways and places. 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 smtClean="0"/>
              <a:t>On January 28, </a:t>
            </a:r>
            <a:r>
              <a:rPr lang="en-US" sz="1400" b="1" dirty="0" smtClean="0"/>
              <a:t>Arlington supported arts group, IBIS Chamber Ensemble</a:t>
            </a:r>
            <a:r>
              <a:rPr lang="en-US" sz="1400" dirty="0" smtClean="0"/>
              <a:t> performs live classical music for children of all ages. Arlington Children’s Chorus director Kevin Carr will be on hand to lead the audience in joining into the musical fun.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 smtClean="0"/>
              <a:t>In December 2011 and throughout 2012, </a:t>
            </a:r>
            <a:r>
              <a:rPr lang="en-US" sz="1400" b="1" dirty="0" smtClean="0"/>
              <a:t>Artisphere’s resident companies, and Arlington supported arts groups, WSC Avant Bard and the National Chamber Ensemble</a:t>
            </a:r>
            <a:r>
              <a:rPr lang="en-US" sz="1400" dirty="0" smtClean="0"/>
              <a:t> will continue to perform.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400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400" i="1" dirty="0" smtClean="0"/>
              <a:t>National Chamber Ensemble Celebrates the Holidays</a:t>
            </a:r>
            <a:r>
              <a:rPr lang="en-US" sz="1400" dirty="0" smtClean="0"/>
              <a:t> on Sunday, December 11 with a holiday program for the whole family.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400" dirty="0" smtClean="0"/>
              <a:t>WSC Avant Bard’s </a:t>
            </a:r>
            <a:r>
              <a:rPr lang="en-US" sz="1400" i="1" dirty="0" err="1" smtClean="0"/>
              <a:t>Mystorical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Hystery</a:t>
            </a:r>
            <a:r>
              <a:rPr lang="en-US" sz="1400" i="1" dirty="0" smtClean="0"/>
              <a:t> of Henry I(V)</a:t>
            </a:r>
            <a:r>
              <a:rPr lang="en-US" sz="1400" dirty="0" smtClean="0"/>
              <a:t> runs through Sunday, December 4. </a:t>
            </a:r>
          </a:p>
          <a:p>
            <a:r>
              <a:rPr lang="en-US" b="1" dirty="0" smtClean="0"/>
              <a:t>Maximizing partnerships and programming across multiple disciplines:</a:t>
            </a:r>
          </a:p>
          <a:p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Artisphere is partnering with Arlington sister city, </a:t>
            </a:r>
            <a:r>
              <a:rPr lang="en-US" dirty="0" err="1" smtClean="0"/>
              <a:t>Coyoacán</a:t>
            </a:r>
            <a:r>
              <a:rPr lang="en-US" i="1" dirty="0" smtClean="0"/>
              <a:t>, </a:t>
            </a:r>
            <a:r>
              <a:rPr lang="en-US" dirty="0" smtClean="0"/>
              <a:t>Mexico to present </a:t>
            </a:r>
            <a:r>
              <a:rPr lang="en-US" i="1" dirty="0" err="1" smtClean="0"/>
              <a:t>Frida</a:t>
            </a:r>
            <a:r>
              <a:rPr lang="en-US" i="1" dirty="0" smtClean="0"/>
              <a:t> Kahlo: Her Photos, </a:t>
            </a:r>
            <a:r>
              <a:rPr lang="en-US" dirty="0" smtClean="0"/>
              <a:t>February 23 - March 25, 2012.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Artisphere will be the first U.S. venue to present this exhibition of 257 photographs—previously in storage and not found until 2007—revealing a glimpse into personal history, intimate moments and the private life of this extraordinary artist.</a:t>
            </a:r>
            <a:endParaRPr lang="en-US" sz="1400" dirty="0" smtClean="0"/>
          </a:p>
          <a:p>
            <a:pPr marL="742950" lvl="1" indent="-285750">
              <a:buFont typeface="Arial" pitchFamily="34" charset="0"/>
              <a:buChar char="•"/>
            </a:pPr>
            <a:endParaRPr lang="en-US" sz="1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A2B6E-E94D-4CB4-A5A8-24D2A491A61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0401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Arlington_logo_2cl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81000"/>
            <a:ext cx="10668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38400"/>
            <a:ext cx="7772400" cy="7620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6600"/>
            <a:ext cx="6400800" cy="685800"/>
          </a:xfrm>
        </p:spPr>
        <p:txBody>
          <a:bodyPr/>
          <a:lstStyle>
            <a:lvl1pPr marL="0" indent="0" algn="ctr">
              <a:buFont typeface="Arial" charset="0"/>
              <a:buNone/>
              <a:defRPr sz="28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E43BC0-C6DE-4ED7-865D-A2E2C3951599}" type="datetime1">
              <a:rPr lang="en-US" smtClean="0"/>
              <a:pPr/>
              <a:t>2/14/2012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DRAFT 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28570A8-1269-4D62-99CA-3BDA0FF8E8F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E1BAD0-6CA1-43E3-91D1-6C254B5FB11B}" type="datetime1">
              <a:rPr lang="en-US" smtClean="0"/>
              <a:pPr/>
              <a:t>2/14/2012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DRAFT 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570A8-1269-4D62-99CA-3BDA0FF8E8F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D2ED1B-E58C-4AC4-93BD-8A1475C32B54}" type="datetime1">
              <a:rPr lang="en-US" smtClean="0"/>
              <a:pPr/>
              <a:t>2/14/2012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DRAFT 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570A8-1269-4D62-99CA-3BDA0FF8E8F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9E7AAB-FEBF-4DCF-9388-3ECA0383CF13}" type="datetime1">
              <a:rPr lang="en-US" smtClean="0"/>
              <a:pPr/>
              <a:t>2/14/2012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DRAFT 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570A8-1269-4D62-99CA-3BDA0FF8E8F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6CCE4E-0691-465B-98E0-3C843AEC32BE}" type="datetime1">
              <a:rPr lang="en-US" smtClean="0"/>
              <a:pPr/>
              <a:t>2/14/2012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DRAFT 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570A8-1269-4D62-99CA-3BDA0FF8E8F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5994EA-15B6-458B-82C1-ACF23747CCA1}" type="datetime1">
              <a:rPr lang="en-US" smtClean="0"/>
              <a:pPr/>
              <a:t>2/14/2012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DRAFT 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570A8-1269-4D62-99CA-3BDA0FF8E8F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804E3A-0A92-412A-80C9-39357A464D44}" type="datetime1">
              <a:rPr lang="en-US" smtClean="0"/>
              <a:pPr/>
              <a:t>2/14/2012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DRAFT 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570A8-1269-4D62-99CA-3BDA0FF8E8F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2FDDA3-790E-4B6A-9047-CA789B3E99F5}" type="datetime1">
              <a:rPr lang="en-US" smtClean="0"/>
              <a:pPr/>
              <a:t>2/14/2012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DRAFT 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570A8-1269-4D62-99CA-3BDA0FF8E8F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37747F-D7C4-4037-9FCB-93E69896C058}" type="datetime1">
              <a:rPr lang="en-US" smtClean="0"/>
              <a:pPr/>
              <a:t>2/14/2012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DRAFT 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570A8-1269-4D62-99CA-3BDA0FF8E8F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3FCD18-2432-4110-AA16-881FF83B4B6C}" type="datetime1">
              <a:rPr lang="en-US" smtClean="0"/>
              <a:pPr/>
              <a:t>2/14/2012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DRAFT 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570A8-1269-4D62-99CA-3BDA0FF8E8F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133600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4CE2D8-EAE7-41FF-AAAB-5C93F2CF787D}" type="datetime1">
              <a:rPr lang="en-US" smtClean="0"/>
              <a:pPr/>
              <a:t>2/14/2012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DRAFT 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570A8-1269-4D62-99CA-3BDA0FF8E8F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0"/>
            <a:ext cx="7315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add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fld id="{0A4B57DC-ED20-42D0-9009-D065E3DE3B52}" type="datetime1">
              <a:rPr lang="en-US" smtClean="0"/>
              <a:pPr/>
              <a:t>2/14/2012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r>
              <a:rPr lang="en-US" dirty="0" smtClean="0"/>
              <a:t>DRAFT 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42125" y="62198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828570A8-1269-4D62-99CA-3BDA0FF8E8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31" name="Picture 8" descr="Arlington_logo_2cl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8600" y="381000"/>
            <a:ext cx="10668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9pPr>
    </p:titleStyle>
    <p:bodyStyle>
      <a:lvl1pPr marL="287338" indent="-287338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000" b="1" dirty="0" smtClean="0"/>
              <a:t>Artisphere:</a:t>
            </a:r>
          </a:p>
          <a:p>
            <a:pPr marL="0" indent="0" algn="ctr">
              <a:buNone/>
            </a:pPr>
            <a:r>
              <a:rPr lang="en-US" sz="4000" b="1" dirty="0" smtClean="0"/>
              <a:t>A Path Forward for Success</a:t>
            </a:r>
          </a:p>
          <a:p>
            <a:pPr marL="0" indent="0" algn="ctr">
              <a:buNone/>
            </a:pPr>
            <a:endParaRPr lang="en-US" sz="3200" dirty="0" smtClean="0"/>
          </a:p>
          <a:p>
            <a:pPr marL="0" indent="0" algn="ctr">
              <a:buNone/>
            </a:pPr>
            <a:r>
              <a:rPr lang="en-US" sz="3200" dirty="0" smtClean="0"/>
              <a:t>Task Force Findings, Business Plan Benefits &amp; Assumptions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570A8-1269-4D62-99CA-3BDA0FF8E8F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58756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15112"/>
            <a:ext cx="7315200" cy="685800"/>
          </a:xfrm>
        </p:spPr>
        <p:txBody>
          <a:bodyPr/>
          <a:lstStyle/>
          <a:p>
            <a:r>
              <a:rPr lang="en-US" sz="2800" dirty="0" smtClean="0"/>
              <a:t>Artisphere: A Path Forward for Success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307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i="1" dirty="0" smtClean="0"/>
              <a:t>Why was the Task Force convened?</a:t>
            </a:r>
          </a:p>
          <a:p>
            <a:r>
              <a:rPr lang="en-US" sz="2000" dirty="0" smtClean="0"/>
              <a:t>Address financial and service concerns </a:t>
            </a:r>
          </a:p>
          <a:p>
            <a:r>
              <a:rPr lang="en-US" sz="2000" dirty="0" smtClean="0"/>
              <a:t>Make operational fixes</a:t>
            </a:r>
          </a:p>
          <a:p>
            <a:r>
              <a:rPr lang="en-US" sz="2000" dirty="0" smtClean="0"/>
              <a:t>Develop a new business plan </a:t>
            </a:r>
            <a:r>
              <a:rPr lang="en-US" sz="2000" b="1" dirty="0" smtClean="0"/>
              <a:t>OR</a:t>
            </a:r>
            <a:r>
              <a:rPr lang="en-US" sz="2000" dirty="0" smtClean="0"/>
              <a:t> determine a plan to close the operation.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570A8-1269-4D62-99CA-3BDA0FF8E8FD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15112"/>
            <a:ext cx="7315200" cy="685800"/>
          </a:xfrm>
        </p:spPr>
        <p:txBody>
          <a:bodyPr/>
          <a:lstStyle/>
          <a:p>
            <a:r>
              <a:rPr lang="en-US" sz="2800" dirty="0" smtClean="0"/>
              <a:t>Artisphere: A Path Forward for Success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307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i="1" dirty="0" smtClean="0"/>
              <a:t>What did the Task Force find? </a:t>
            </a:r>
          </a:p>
          <a:p>
            <a:pPr>
              <a:buNone/>
            </a:pPr>
            <a:endParaRPr lang="en-US" sz="2000" b="1" i="1" dirty="0" smtClean="0"/>
          </a:p>
          <a:p>
            <a:pPr>
              <a:buNone/>
            </a:pPr>
            <a:r>
              <a:rPr lang="en-US" sz="2000" b="1" i="1" dirty="0" smtClean="0"/>
              <a:t>Strengths include:</a:t>
            </a:r>
          </a:p>
          <a:p>
            <a:r>
              <a:rPr lang="en-US" sz="2000" dirty="0" smtClean="0"/>
              <a:t>Strong </a:t>
            </a:r>
            <a:r>
              <a:rPr lang="en-US" sz="2000" dirty="0"/>
              <a:t>support from </a:t>
            </a:r>
            <a:r>
              <a:rPr lang="en-US" sz="2000" dirty="0" smtClean="0"/>
              <a:t>County </a:t>
            </a:r>
            <a:r>
              <a:rPr lang="en-US" sz="2000" dirty="0"/>
              <a:t>government and the Rosslyn BID</a:t>
            </a:r>
          </a:p>
          <a:p>
            <a:r>
              <a:rPr lang="en-US" sz="2000" dirty="0"/>
              <a:t>A Metro-accessible location</a:t>
            </a:r>
          </a:p>
          <a:p>
            <a:r>
              <a:rPr lang="en-US" sz="2000" dirty="0" smtClean="0"/>
              <a:t>A </a:t>
            </a:r>
            <a:r>
              <a:rPr lang="en-US" sz="2000" dirty="0"/>
              <a:t>unique patron </a:t>
            </a:r>
            <a:r>
              <a:rPr lang="en-US" sz="2000" dirty="0" smtClean="0"/>
              <a:t>experience</a:t>
            </a:r>
          </a:p>
          <a:p>
            <a:r>
              <a:rPr lang="en-US" sz="2000" dirty="0" smtClean="0"/>
              <a:t>Critical acclaim</a:t>
            </a:r>
            <a:endParaRPr lang="en-US" sz="2000" b="1" i="1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570A8-1269-4D62-99CA-3BDA0FF8E8F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0669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15112"/>
            <a:ext cx="7315200" cy="685800"/>
          </a:xfrm>
        </p:spPr>
        <p:txBody>
          <a:bodyPr/>
          <a:lstStyle/>
          <a:p>
            <a:r>
              <a:rPr lang="en-US" sz="2800" dirty="0" smtClean="0"/>
              <a:t>Artisphere: A Path Forward for Success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307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i="1" dirty="0" smtClean="0"/>
              <a:t>What did the Task Force find? </a:t>
            </a:r>
          </a:p>
          <a:p>
            <a:pPr>
              <a:buNone/>
            </a:pPr>
            <a:endParaRPr lang="en-US" sz="2000" b="1" i="1" dirty="0" smtClean="0"/>
          </a:p>
          <a:p>
            <a:pPr>
              <a:buNone/>
            </a:pPr>
            <a:r>
              <a:rPr lang="en-US" sz="2000" b="1" i="1" dirty="0" smtClean="0"/>
              <a:t>Weaknesses include: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Limitations of the physical space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High operational costs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Missing infrastructure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A narrow audience focus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Unrealistic expectations from the original business plan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A lack of consensus on the mission and vision of the Artisphere.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A lack of consensus on programming focus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570A8-1269-4D62-99CA-3BDA0FF8E8F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1449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15112"/>
            <a:ext cx="7315200" cy="685800"/>
          </a:xfrm>
        </p:spPr>
        <p:txBody>
          <a:bodyPr/>
          <a:lstStyle/>
          <a:p>
            <a:r>
              <a:rPr lang="en-US" sz="2800" dirty="0" smtClean="0"/>
              <a:t>Artisphere: A Path Forward for Success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307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i="1" dirty="0" smtClean="0"/>
              <a:t>Why not close?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Critical acclaim already established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/>
              <a:t>R</a:t>
            </a:r>
            <a:r>
              <a:rPr lang="en-US" sz="2000" dirty="0" smtClean="0"/>
              <a:t>evenue opportunities existed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Original business not the correct measure</a:t>
            </a:r>
            <a:r>
              <a:rPr lang="en-US" sz="2000" dirty="0"/>
              <a:t> </a:t>
            </a:r>
            <a:r>
              <a:rPr lang="en-US" sz="2000" dirty="0" smtClean="0"/>
              <a:t>of success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Too early to judge true potential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570A8-1269-4D62-99CA-3BDA0FF8E8F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9493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15112"/>
            <a:ext cx="7315200" cy="685800"/>
          </a:xfrm>
        </p:spPr>
        <p:txBody>
          <a:bodyPr/>
          <a:lstStyle/>
          <a:p>
            <a:r>
              <a:rPr lang="en-US" sz="2800" dirty="0" smtClean="0"/>
              <a:t>Artisphere Business Plan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307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i="1" dirty="0" smtClean="0"/>
              <a:t>An investment in Arlington’s arts organizations…</a:t>
            </a:r>
          </a:p>
          <a:p>
            <a:r>
              <a:rPr lang="en-US" sz="1800" dirty="0" smtClean="0"/>
              <a:t>Artisphere will be an arts and cultural facility which showcases Arlington’s premier arts organizations, bringing activity and vibrancy to Rosslyn.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b="1" i="1" dirty="0" smtClean="0"/>
              <a:t>Creating new points of entry for a wide variety of audiences….</a:t>
            </a:r>
          </a:p>
          <a:p>
            <a:pPr lvl="0">
              <a:defRPr/>
            </a:pPr>
            <a:r>
              <a:rPr lang="en-US" sz="1800" dirty="0" smtClean="0"/>
              <a:t>In addition to local programming, regionally and nationally known performers, film festivals and family programming will be featured to create new points of entry for a greater variety of Artisphere patrons. </a:t>
            </a:r>
          </a:p>
          <a:p>
            <a:pPr>
              <a:buNone/>
              <a:defRPr/>
            </a:pPr>
            <a:endParaRPr lang="en-US" sz="2000" b="1" i="1" dirty="0" smtClean="0"/>
          </a:p>
          <a:p>
            <a:pPr>
              <a:buNone/>
              <a:defRPr/>
            </a:pPr>
            <a:r>
              <a:rPr lang="en-US" sz="2000" b="1" i="1" dirty="0" smtClean="0"/>
              <a:t>With reliable sources of revenue….</a:t>
            </a:r>
            <a:endParaRPr lang="en-US" sz="2000" dirty="0" smtClean="0"/>
          </a:p>
          <a:p>
            <a:pPr lvl="0">
              <a:defRPr/>
            </a:pPr>
            <a:r>
              <a:rPr lang="en-US" sz="1800" dirty="0" smtClean="0"/>
              <a:t>The Artisphere will be available for day-time and evening event rentals including corporate training, product launches, social events, fundraisers, and other rental events. Revenue will be earned via rental fees and catering income from these events.</a:t>
            </a:r>
          </a:p>
          <a:p>
            <a:endParaRPr lang="en-US" sz="2000" dirty="0" smtClean="0"/>
          </a:p>
          <a:p>
            <a:endParaRPr lang="en-US" sz="20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570A8-1269-4D62-99CA-3BDA0FF8E8F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924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76200"/>
            <a:ext cx="7315200" cy="685800"/>
          </a:xfrm>
        </p:spPr>
        <p:txBody>
          <a:bodyPr/>
          <a:lstStyle/>
          <a:p>
            <a:r>
              <a:rPr lang="en-US" sz="2800" dirty="0" smtClean="0"/>
              <a:t>Plan Assumptions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spcAft>
                <a:spcPts val="1200"/>
              </a:spcAft>
            </a:pPr>
            <a:r>
              <a:rPr lang="en-US" sz="2000" dirty="0" smtClean="0"/>
              <a:t>Curtailed hours of operation</a:t>
            </a:r>
          </a:p>
          <a:p>
            <a:pPr lvl="0">
              <a:spcAft>
                <a:spcPts val="1200"/>
              </a:spcAft>
            </a:pPr>
            <a:r>
              <a:rPr lang="en-US" sz="2000" dirty="0" smtClean="0"/>
              <a:t>Resident caterer vs. full-service restaurant</a:t>
            </a:r>
          </a:p>
          <a:p>
            <a:pPr lvl="0">
              <a:spcAft>
                <a:spcPts val="1200"/>
              </a:spcAft>
            </a:pPr>
            <a:r>
              <a:rPr lang="en-US" sz="2000" dirty="0" smtClean="0"/>
              <a:t>No retail shop – for now</a:t>
            </a:r>
          </a:p>
          <a:p>
            <a:pPr lvl="0">
              <a:spcAft>
                <a:spcPts val="1200"/>
              </a:spcAft>
            </a:pPr>
            <a:r>
              <a:rPr lang="en-US" sz="2000" dirty="0" smtClean="0"/>
              <a:t>Reliance on other revenue sources besides ticket sales </a:t>
            </a:r>
          </a:p>
          <a:p>
            <a:pPr lvl="0">
              <a:spcAft>
                <a:spcPts val="1200"/>
              </a:spcAft>
            </a:pPr>
            <a:r>
              <a:rPr lang="en-US" sz="2000" dirty="0" smtClean="0"/>
              <a:t>Robust event rental program</a:t>
            </a:r>
          </a:p>
          <a:p>
            <a:pPr lvl="0">
              <a:spcAft>
                <a:spcPts val="1200"/>
              </a:spcAft>
            </a:pPr>
            <a:r>
              <a:rPr lang="en-US" sz="2000" dirty="0" smtClean="0"/>
              <a:t>Growth of Artisphere</a:t>
            </a:r>
          </a:p>
          <a:p>
            <a:pPr lvl="0">
              <a:spcAft>
                <a:spcPts val="1200"/>
              </a:spcAft>
            </a:pPr>
            <a:r>
              <a:rPr lang="en-US" sz="2000" dirty="0" smtClean="0"/>
              <a:t>Establishment of 501c3 for fundraising, rather than operations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570A8-1269-4D62-99CA-3BDA0FF8E8FD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76200"/>
            <a:ext cx="7315200" cy="685800"/>
          </a:xfrm>
        </p:spPr>
        <p:txBody>
          <a:bodyPr/>
          <a:lstStyle/>
          <a:p>
            <a:r>
              <a:rPr lang="en-US" sz="2800" dirty="0" smtClean="0"/>
              <a:t>Plan Benefits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458200" cy="525780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  <a:buNone/>
            </a:pPr>
            <a:r>
              <a:rPr lang="en-US" sz="1600" b="1" i="1" dirty="0" smtClean="0"/>
              <a:t>An investment in Arlington’s arts organizations.</a:t>
            </a:r>
            <a:endParaRPr lang="en-US" sz="1600" dirty="0" smtClean="0"/>
          </a:p>
          <a:p>
            <a:pPr>
              <a:spcAft>
                <a:spcPts val="600"/>
              </a:spcAft>
            </a:pPr>
            <a:r>
              <a:rPr lang="en-US" sz="1600" dirty="0" smtClean="0"/>
              <a:t>Helps arts organizations grow their audiences</a:t>
            </a:r>
          </a:p>
          <a:p>
            <a:pPr>
              <a:spcAft>
                <a:spcPts val="600"/>
              </a:spcAft>
            </a:pPr>
            <a:endParaRPr lang="en-US" sz="1600" b="1" i="1" dirty="0" smtClean="0"/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1" dirty="0" smtClean="0"/>
              <a:t>A strategic investment in Rosslyn.</a:t>
            </a:r>
            <a:endParaRPr lang="en-US" sz="1600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/>
              <a:t>Encourage nightlife and excitement in Rosslyn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1600" dirty="0" smtClean="0"/>
          </a:p>
          <a:p>
            <a:pPr lv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600" b="1" i="1" dirty="0" smtClean="0"/>
          </a:p>
          <a:p>
            <a:pPr lv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1" i="1" dirty="0" smtClean="0"/>
              <a:t>A plan that is manageable and can be reasonably accomplished.</a:t>
            </a:r>
            <a:endParaRPr lang="en-US" sz="1600" dirty="0" smtClean="0"/>
          </a:p>
          <a:p>
            <a:pPr lvl="0"/>
            <a:r>
              <a:rPr lang="en-US" sz="1600" dirty="0" smtClean="0"/>
              <a:t>Proven history of supporting and growing arts organizations</a:t>
            </a:r>
          </a:p>
          <a:p>
            <a:pPr lvl="0"/>
            <a:r>
              <a:rPr lang="en-US" sz="1600" dirty="0" smtClean="0"/>
              <a:t>Adds another venue to Arlington’s mix of venues </a:t>
            </a:r>
            <a:endParaRPr lang="en-US" sz="1600" dirty="0"/>
          </a:p>
          <a:p>
            <a:pPr lvl="0"/>
            <a:r>
              <a:rPr lang="en-US" sz="1600" dirty="0" smtClean="0"/>
              <a:t>Revenues projected from rental income are conservative.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600" b="1" i="1" dirty="0" smtClean="0"/>
          </a:p>
          <a:p>
            <a:pPr lv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600" b="1" i="1" dirty="0" smtClean="0"/>
          </a:p>
          <a:p>
            <a:pPr lv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1" i="1" dirty="0" smtClean="0"/>
              <a:t>More informed decisions about the future of the arts in Arlington</a:t>
            </a:r>
            <a:endParaRPr lang="en-US" sz="1600" dirty="0" smtClean="0"/>
          </a:p>
          <a:p>
            <a:pPr lvl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/>
              <a:t>Will test the demand for arts and new arts venues in Arlington.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16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570A8-1269-4D62-99CA-3BDA0FF8E8FD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570A8-1269-4D62-99CA-3BDA0FF8E8F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76400" y="152400"/>
            <a:ext cx="723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The Path Ahead: New Business Plan Already Underway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1295400"/>
            <a:ext cx="8610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Continued development and expansion of rental </a:t>
            </a:r>
            <a:r>
              <a:rPr lang="en-US" b="1" dirty="0"/>
              <a:t>program with a </a:t>
            </a:r>
            <a:r>
              <a:rPr lang="en-US" b="1" dirty="0" smtClean="0"/>
              <a:t>focus </a:t>
            </a:r>
            <a:r>
              <a:rPr lang="en-US" b="1" dirty="0"/>
              <a:t>on daytime corporate </a:t>
            </a:r>
            <a:r>
              <a:rPr lang="en-US" b="1" dirty="0" smtClean="0"/>
              <a:t>events. </a:t>
            </a:r>
          </a:p>
          <a:p>
            <a:endParaRPr lang="en-US" b="1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Quarterly </a:t>
            </a:r>
            <a:r>
              <a:rPr lang="en-US" dirty="0"/>
              <a:t>meetings for a </a:t>
            </a:r>
            <a:r>
              <a:rPr lang="en-US" dirty="0" smtClean="0"/>
              <a:t>leading, Arlington-based energy </a:t>
            </a:r>
            <a:r>
              <a:rPr lang="en-US" dirty="0"/>
              <a:t>technology </a:t>
            </a:r>
            <a:r>
              <a:rPr lang="en-US" dirty="0" smtClean="0"/>
              <a:t>company. </a:t>
            </a:r>
            <a:endParaRPr lang="en-US" b="1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Corporate event </a:t>
            </a:r>
            <a:r>
              <a:rPr lang="en-US" dirty="0"/>
              <a:t>in January for a technology and professional services company based in Rosslyn</a:t>
            </a:r>
            <a:r>
              <a:rPr lang="en-US" dirty="0" smtClean="0"/>
              <a:t>.</a:t>
            </a:r>
            <a:endParaRPr lang="en-US" sz="2000" dirty="0"/>
          </a:p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Daytime </a:t>
            </a:r>
            <a:r>
              <a:rPr lang="en-US" dirty="0"/>
              <a:t>conferences to Artisphere for an online training provider for </a:t>
            </a:r>
            <a:r>
              <a:rPr lang="en-US"/>
              <a:t>political </a:t>
            </a:r>
            <a:r>
              <a:rPr lang="en-US" smtClean="0"/>
              <a:t>marketing.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3146813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570A8-1269-4D62-99CA-3BDA0FF8E8F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143001"/>
            <a:ext cx="8458200" cy="5257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87338" marR="0" lvl="0" indent="-287338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676400" y="152400"/>
            <a:ext cx="7315200" cy="685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Financial Assumptions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1143001"/>
            <a:ext cx="76200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Under new business plan: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Full year net tax support approximately $1.6 million.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Revenue estimates are conservative.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US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Lowers net tax support by more than $1 million annually below current “as is” state.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Hires new Chief Financial Officer for Artisphere.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570A8-1269-4D62-99CA-3BDA0FF8E8F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76400" y="152400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Measuring Success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1295400"/>
            <a:ext cx="8610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Quarterly Metrics reported to the County Board will include:</a:t>
            </a:r>
          </a:p>
          <a:p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Financial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Budgeted Revenue vs. Actual Expenses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Sources of Revenue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Facility Rental Income by Month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Attendance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Average attendance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Number of tickets sold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Number of visitors to Terrace Gallery Exhibitions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Other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/>
              <a:t>S</a:t>
            </a:r>
            <a:r>
              <a:rPr lang="en-US" dirty="0" smtClean="0"/>
              <a:t>ocial media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Critical reviews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Demographics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570A8-1269-4D62-99CA-3BDA0FF8E8F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76400" y="152400"/>
            <a:ext cx="723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The Path Ahead: New Business Plan Already Underway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1295400"/>
            <a:ext cx="8610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Artisphere presented </a:t>
            </a:r>
            <a:r>
              <a:rPr lang="en-US" b="1" i="1" dirty="0" err="1"/>
              <a:t>Notasphere</a:t>
            </a:r>
            <a:r>
              <a:rPr lang="en-US" b="1" dirty="0"/>
              <a:t> in January 2012—a month of programming created by local artistic collaborators</a:t>
            </a:r>
            <a:r>
              <a:rPr lang="en-US" b="1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Artisphere’s </a:t>
            </a:r>
            <a:r>
              <a:rPr lang="en-US" b="1" dirty="0"/>
              <a:t>resident companies, and Arlington supported arts groups, WSC Avant Bard and the National Chamber Ensemble</a:t>
            </a:r>
            <a:r>
              <a:rPr lang="en-US" dirty="0"/>
              <a:t> will continue to perform. </a:t>
            </a:r>
            <a:endParaRPr lang="en-US" dirty="0" smtClean="0"/>
          </a:p>
          <a:p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Arlington </a:t>
            </a:r>
            <a:r>
              <a:rPr lang="en-US" dirty="0"/>
              <a:t>sister </a:t>
            </a:r>
            <a:r>
              <a:rPr lang="en-US" dirty="0" smtClean="0"/>
              <a:t>city partnership with </a:t>
            </a:r>
            <a:r>
              <a:rPr lang="en-US" dirty="0" err="1"/>
              <a:t>Coyoacán</a:t>
            </a:r>
            <a:r>
              <a:rPr lang="en-US" i="1" dirty="0"/>
              <a:t>, </a:t>
            </a:r>
            <a:r>
              <a:rPr lang="en-US" dirty="0"/>
              <a:t>Mexico </a:t>
            </a:r>
            <a:r>
              <a:rPr lang="en-US" dirty="0" smtClean="0"/>
              <a:t>will present </a:t>
            </a:r>
            <a:r>
              <a:rPr lang="en-US" i="1" dirty="0" err="1"/>
              <a:t>Frida</a:t>
            </a:r>
            <a:r>
              <a:rPr lang="en-US" i="1" dirty="0"/>
              <a:t> Kahlo: Her </a:t>
            </a:r>
            <a:r>
              <a:rPr lang="en-US" i="1" dirty="0" smtClean="0"/>
              <a:t>Photos </a:t>
            </a:r>
            <a:r>
              <a:rPr lang="en-US" dirty="0" smtClean="0"/>
              <a:t>in February and March.</a:t>
            </a:r>
          </a:p>
          <a:p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Realignment of Artisphere and the Cultural Affairs Department with Arlington Economic Development.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078936463"/>
      </p:ext>
    </p:extLst>
  </p:cSld>
  <p:clrMapOvr>
    <a:masterClrMapping/>
  </p:clrMapOvr>
</p:sld>
</file>

<file path=ppt/theme/theme1.xml><?xml version="1.0" encoding="utf-8"?>
<a:theme xmlns:a="http://schemas.openxmlformats.org/drawingml/2006/main" name="FY 2012 Proposed Budget Presentation for 2-15 Alternativ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FY 2012 Proposed Budget Presentation for 2-15 Alternative</Template>
  <TotalTime>10351</TotalTime>
  <Words>1741</Words>
  <Application>Microsoft Office PowerPoint</Application>
  <PresentationFormat>On-screen Show (4:3)</PresentationFormat>
  <Paragraphs>214</Paragraphs>
  <Slides>12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FY 2012 Proposed Budget Presentation for 2-15 Alternative</vt:lpstr>
      <vt:lpstr>Slide 1</vt:lpstr>
      <vt:lpstr>Artisphere: A Path Forward for Success</vt:lpstr>
      <vt:lpstr>Artisphere: A Path Forward for Success</vt:lpstr>
      <vt:lpstr>Artisphere: A Path Forward for Success</vt:lpstr>
      <vt:lpstr>Artisphere: A Path Forward for Success</vt:lpstr>
      <vt:lpstr>Artisphere Business Plan</vt:lpstr>
      <vt:lpstr>Plan Assumptions</vt:lpstr>
      <vt:lpstr>Plan Benefits</vt:lpstr>
      <vt:lpstr>Slide 9</vt:lpstr>
      <vt:lpstr>Slide 10</vt:lpstr>
      <vt:lpstr>Slide 11</vt:lpstr>
      <vt:lpstr>Slide 12</vt:lpstr>
    </vt:vector>
  </TitlesOfParts>
  <Company>UDMS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Artisphere Analysis   and  Business Plan</dc:title>
  <dc:creator>testuser</dc:creator>
  <cp:lastModifiedBy>sjr</cp:lastModifiedBy>
  <cp:revision>345</cp:revision>
  <dcterms:created xsi:type="dcterms:W3CDTF">2011-08-08T15:06:57Z</dcterms:created>
  <dcterms:modified xsi:type="dcterms:W3CDTF">2012-02-14T15:22:24Z</dcterms:modified>
</cp:coreProperties>
</file>