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1"/>
  </p:sldMasterIdLst>
  <p:notesMasterIdLst>
    <p:notesMasterId r:id="rId37"/>
  </p:notesMasterIdLst>
  <p:handoutMasterIdLst>
    <p:handoutMasterId r:id="rId38"/>
  </p:handoutMasterIdLst>
  <p:sldIdLst>
    <p:sldId id="265" r:id="rId2"/>
    <p:sldId id="327" r:id="rId3"/>
    <p:sldId id="321" r:id="rId4"/>
    <p:sldId id="332" r:id="rId5"/>
    <p:sldId id="333" r:id="rId6"/>
    <p:sldId id="368" r:id="rId7"/>
    <p:sldId id="322" r:id="rId8"/>
    <p:sldId id="300" r:id="rId9"/>
    <p:sldId id="301" r:id="rId10"/>
    <p:sldId id="326" r:id="rId11"/>
    <p:sldId id="335" r:id="rId12"/>
    <p:sldId id="349" r:id="rId13"/>
    <p:sldId id="369" r:id="rId14"/>
    <p:sldId id="323" r:id="rId15"/>
    <p:sldId id="309" r:id="rId16"/>
    <p:sldId id="311" r:id="rId17"/>
    <p:sldId id="324" r:id="rId18"/>
    <p:sldId id="325" r:id="rId19"/>
    <p:sldId id="320" r:id="rId20"/>
    <p:sldId id="347" r:id="rId21"/>
    <p:sldId id="373" r:id="rId22"/>
    <p:sldId id="374" r:id="rId23"/>
    <p:sldId id="346" r:id="rId24"/>
    <p:sldId id="355" r:id="rId25"/>
    <p:sldId id="352" r:id="rId26"/>
    <p:sldId id="357" r:id="rId27"/>
    <p:sldId id="353" r:id="rId28"/>
    <p:sldId id="358" r:id="rId29"/>
    <p:sldId id="356" r:id="rId30"/>
    <p:sldId id="360" r:id="rId31"/>
    <p:sldId id="354" r:id="rId32"/>
    <p:sldId id="363" r:id="rId33"/>
    <p:sldId id="364" r:id="rId34"/>
    <p:sldId id="375" r:id="rId35"/>
    <p:sldId id="362" r:id="rId36"/>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87739" autoAdjust="0"/>
  </p:normalViewPr>
  <p:slideViewPr>
    <p:cSldViewPr>
      <p:cViewPr varScale="1">
        <p:scale>
          <a:sx n="50" d="100"/>
          <a:sy n="50" d="100"/>
        </p:scale>
        <p:origin x="-1188"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3" d="100"/>
          <a:sy n="93" d="100"/>
        </p:scale>
        <p:origin x="-3492" y="-114"/>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F:\gisprojects\Impervious%20Surface%20Analysis\ResImperv(rev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gisprojects\Impervious%20Surface%20Analysis\ResImperv(rev1).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es\Water\Streams\VHB\Stream%20inventory\Data\Results%20and%20Analysis\Final%20spreadsheets\QrySAR_4_11_11(jp%20MODS).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des\Water\Streams\VHB\Stream%20inventory\Data\Results%20and%20Analysis\Final%20spreadsheets\QrySAR_4_11_11(jp%20MOD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2400" dirty="0">
                <a:solidFill>
                  <a:schemeClr val="tx2"/>
                </a:solidFill>
                <a:effectLst>
                  <a:outerShdw blurRad="38100" dist="38100" dir="2700000" algn="tl">
                    <a:srgbClr val="000000">
                      <a:alpha val="43137"/>
                    </a:srgbClr>
                  </a:outerShdw>
                </a:effectLst>
              </a:rPr>
              <a:t>Number of Residential</a:t>
            </a:r>
            <a:r>
              <a:rPr lang="en-US" sz="2400" baseline="0" dirty="0">
                <a:solidFill>
                  <a:schemeClr val="tx2"/>
                </a:solidFill>
                <a:effectLst>
                  <a:outerShdw blurRad="38100" dist="38100" dir="2700000" algn="tl">
                    <a:srgbClr val="000000">
                      <a:alpha val="43137"/>
                    </a:srgbClr>
                  </a:outerShdw>
                </a:effectLst>
              </a:rPr>
              <a:t> Properties</a:t>
            </a:r>
          </a:p>
          <a:p>
            <a:pPr>
              <a:defRPr/>
            </a:pPr>
            <a:r>
              <a:rPr lang="en-US" sz="2400" baseline="0" dirty="0">
                <a:solidFill>
                  <a:schemeClr val="tx2"/>
                </a:solidFill>
                <a:effectLst>
                  <a:outerShdw blurRad="38100" dist="38100" dir="2700000" algn="tl">
                    <a:srgbClr val="000000">
                      <a:alpha val="43137"/>
                    </a:srgbClr>
                  </a:outerShdw>
                </a:effectLst>
              </a:rPr>
              <a:t>- Year Built </a:t>
            </a:r>
            <a:r>
              <a:rPr lang="en-US" sz="2400" baseline="0" dirty="0">
                <a:effectLst>
                  <a:outerShdw blurRad="38100" dist="38100" dir="2700000" algn="tl">
                    <a:srgbClr val="000000">
                      <a:alpha val="43137"/>
                    </a:srgbClr>
                  </a:outerShdw>
                </a:effectLst>
              </a:rPr>
              <a:t>-</a:t>
            </a:r>
            <a:endParaRPr lang="en-US" sz="2400" dirty="0">
              <a:effectLst>
                <a:outerShdw blurRad="38100" dist="38100" dir="2700000" algn="tl">
                  <a:srgbClr val="000000">
                    <a:alpha val="43137"/>
                  </a:srgbClr>
                </a:outerShdw>
              </a:effectLst>
            </a:endParaRPr>
          </a:p>
        </c:rich>
      </c:tx>
      <c:layout/>
      <c:spPr>
        <a:noFill/>
      </c:spPr>
    </c:title>
    <c:plotArea>
      <c:layout/>
      <c:barChart>
        <c:barDir val="col"/>
        <c:grouping val="clustered"/>
        <c:ser>
          <c:idx val="0"/>
          <c:order val="0"/>
          <c:spPr>
            <a:solidFill>
              <a:srgbClr val="009999">
                <a:lumMod val="40000"/>
                <a:lumOff val="60000"/>
              </a:srgbClr>
            </a:solidFill>
          </c:spPr>
          <c:dLbls>
            <c:showVal val="1"/>
          </c:dLbls>
          <c:cat>
            <c:strRef>
              <c:f>'Charts &amp; Graphs (Average)'!$A$4:$A$16</c:f>
              <c:strCache>
                <c:ptCount val="13"/>
                <c:pt idx="0">
                  <c:v>1750 - 1850</c:v>
                </c:pt>
                <c:pt idx="1">
                  <c:v>1851 - 1900</c:v>
                </c:pt>
                <c:pt idx="2">
                  <c:v>1901 -1910</c:v>
                </c:pt>
                <c:pt idx="3">
                  <c:v>1911 - 1920</c:v>
                </c:pt>
                <c:pt idx="4">
                  <c:v>1921 - 1930</c:v>
                </c:pt>
                <c:pt idx="5">
                  <c:v>1931 - 1940</c:v>
                </c:pt>
                <c:pt idx="6">
                  <c:v>1941 - 1950</c:v>
                </c:pt>
                <c:pt idx="7">
                  <c:v>1951 - 1960</c:v>
                </c:pt>
                <c:pt idx="8">
                  <c:v>1961 - 1970</c:v>
                </c:pt>
                <c:pt idx="9">
                  <c:v>1971 - 1980</c:v>
                </c:pt>
                <c:pt idx="10">
                  <c:v>1981 - 1990</c:v>
                </c:pt>
                <c:pt idx="11">
                  <c:v>1991 - 2000</c:v>
                </c:pt>
                <c:pt idx="12">
                  <c:v>2001 - 2010</c:v>
                </c:pt>
              </c:strCache>
            </c:strRef>
          </c:cat>
          <c:val>
            <c:numRef>
              <c:f>'Charts &amp; Graphs (Average)'!$B$4:$B$16</c:f>
              <c:numCache>
                <c:formatCode>General</c:formatCode>
                <c:ptCount val="13"/>
                <c:pt idx="0">
                  <c:v>10</c:v>
                </c:pt>
                <c:pt idx="1">
                  <c:v>150</c:v>
                </c:pt>
                <c:pt idx="2">
                  <c:v>336</c:v>
                </c:pt>
                <c:pt idx="3">
                  <c:v>798</c:v>
                </c:pt>
                <c:pt idx="4">
                  <c:v>1988</c:v>
                </c:pt>
                <c:pt idx="5">
                  <c:v>6303</c:v>
                </c:pt>
                <c:pt idx="6">
                  <c:v>8004</c:v>
                </c:pt>
                <c:pt idx="7">
                  <c:v>6650</c:v>
                </c:pt>
                <c:pt idx="8">
                  <c:v>1906</c:v>
                </c:pt>
                <c:pt idx="9">
                  <c:v>1279</c:v>
                </c:pt>
                <c:pt idx="10">
                  <c:v>1863</c:v>
                </c:pt>
                <c:pt idx="11">
                  <c:v>1611</c:v>
                </c:pt>
                <c:pt idx="12">
                  <c:v>1804</c:v>
                </c:pt>
              </c:numCache>
            </c:numRef>
          </c:val>
        </c:ser>
        <c:gapWidth val="75"/>
        <c:overlap val="-25"/>
        <c:axId val="52264960"/>
        <c:axId val="52268032"/>
      </c:barChart>
      <c:catAx>
        <c:axId val="52264960"/>
        <c:scaling>
          <c:orientation val="minMax"/>
        </c:scaling>
        <c:axPos val="b"/>
        <c:numFmt formatCode="General" sourceLinked="1"/>
        <c:majorTickMark val="none"/>
        <c:tickLblPos val="nextTo"/>
        <c:crossAx val="52268032"/>
        <c:crosses val="autoZero"/>
        <c:auto val="1"/>
        <c:lblAlgn val="ctr"/>
        <c:lblOffset val="100"/>
      </c:catAx>
      <c:valAx>
        <c:axId val="52268032"/>
        <c:scaling>
          <c:orientation val="minMax"/>
        </c:scaling>
        <c:axPos val="l"/>
        <c:majorGridlines/>
        <c:numFmt formatCode="#,##0" sourceLinked="0"/>
        <c:majorTickMark val="none"/>
        <c:tickLblPos val="nextTo"/>
        <c:spPr>
          <a:ln w="9525">
            <a:noFill/>
          </a:ln>
        </c:spPr>
        <c:crossAx val="52264960"/>
        <c:crosses val="autoZero"/>
        <c:crossBetween val="between"/>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2400" dirty="0">
                <a:solidFill>
                  <a:schemeClr val="tx2"/>
                </a:solidFill>
                <a:effectLst>
                  <a:outerShdw blurRad="38100" dist="38100" dir="2700000" algn="tl">
                    <a:srgbClr val="000000">
                      <a:alpha val="43137"/>
                    </a:srgbClr>
                  </a:outerShdw>
                </a:effectLst>
              </a:rPr>
              <a:t>Average </a:t>
            </a:r>
            <a:r>
              <a:rPr lang="en-US" sz="2400" dirty="0" smtClean="0">
                <a:solidFill>
                  <a:schemeClr val="tx2"/>
                </a:solidFill>
                <a:effectLst>
                  <a:outerShdw blurRad="38100" dist="38100" dir="2700000" algn="tl">
                    <a:srgbClr val="000000">
                      <a:alpha val="43137"/>
                    </a:srgbClr>
                  </a:outerShdw>
                </a:effectLst>
              </a:rPr>
              <a:t>Percent</a:t>
            </a:r>
            <a:r>
              <a:rPr lang="en-US" sz="2400" baseline="0" dirty="0" smtClean="0">
                <a:solidFill>
                  <a:schemeClr val="tx2"/>
                </a:solidFill>
                <a:effectLst>
                  <a:outerShdw blurRad="38100" dist="38100" dir="2700000" algn="tl">
                    <a:srgbClr val="000000">
                      <a:alpha val="43137"/>
                    </a:srgbClr>
                  </a:outerShdw>
                </a:effectLst>
              </a:rPr>
              <a:t> </a:t>
            </a:r>
            <a:r>
              <a:rPr lang="en-US" sz="2400" baseline="0" dirty="0">
                <a:solidFill>
                  <a:schemeClr val="tx2"/>
                </a:solidFill>
                <a:effectLst>
                  <a:outerShdw blurRad="38100" dist="38100" dir="2700000" algn="tl">
                    <a:srgbClr val="000000">
                      <a:alpha val="43137"/>
                    </a:srgbClr>
                  </a:outerShdw>
                </a:effectLst>
              </a:rPr>
              <a:t>Impervious </a:t>
            </a:r>
            <a:r>
              <a:rPr lang="en-US" sz="2400" baseline="0" dirty="0" smtClean="0">
                <a:solidFill>
                  <a:schemeClr val="tx2"/>
                </a:solidFill>
                <a:effectLst>
                  <a:outerShdw blurRad="38100" dist="38100" dir="2700000" algn="tl">
                    <a:srgbClr val="000000">
                      <a:alpha val="43137"/>
                    </a:srgbClr>
                  </a:outerShdw>
                </a:effectLst>
              </a:rPr>
              <a:t>Area</a:t>
            </a:r>
          </a:p>
          <a:p>
            <a:pPr>
              <a:defRPr/>
            </a:pPr>
            <a:r>
              <a:rPr lang="en-US" sz="2400" baseline="0" dirty="0" smtClean="0">
                <a:solidFill>
                  <a:schemeClr val="tx2"/>
                </a:solidFill>
                <a:effectLst>
                  <a:outerShdw blurRad="38100" dist="38100" dir="2700000" algn="tl">
                    <a:srgbClr val="000000">
                      <a:alpha val="43137"/>
                    </a:srgbClr>
                  </a:outerShdw>
                </a:effectLst>
              </a:rPr>
              <a:t>For Residential Parcels</a:t>
            </a:r>
            <a:endParaRPr lang="en-US" sz="2400" dirty="0">
              <a:solidFill>
                <a:schemeClr val="tx2"/>
              </a:solidFill>
              <a:effectLst>
                <a:outerShdw blurRad="38100" dist="38100" dir="2700000" algn="tl">
                  <a:srgbClr val="000000">
                    <a:alpha val="43137"/>
                  </a:srgbClr>
                </a:outerShdw>
              </a:effectLst>
            </a:endParaRPr>
          </a:p>
        </c:rich>
      </c:tx>
    </c:title>
    <c:plotArea>
      <c:layout/>
      <c:barChart>
        <c:barDir val="col"/>
        <c:grouping val="clustered"/>
        <c:ser>
          <c:idx val="0"/>
          <c:order val="0"/>
          <c:spPr>
            <a:solidFill>
              <a:schemeClr val="accent1">
                <a:lumMod val="40000"/>
                <a:lumOff val="60000"/>
              </a:schemeClr>
            </a:solidFill>
          </c:spPr>
          <c:dLbls>
            <c:numFmt formatCode="#,##0.0" sourceLinked="0"/>
            <c:showVal val="1"/>
          </c:dLbls>
          <c:cat>
            <c:strRef>
              <c:f>'Charts &amp; Graphs (Average)'!$A$4:$A$19</c:f>
              <c:strCache>
                <c:ptCount val="16"/>
                <c:pt idx="0">
                  <c:v>1750 - 1850</c:v>
                </c:pt>
                <c:pt idx="1">
                  <c:v>1851 - 1900</c:v>
                </c:pt>
                <c:pt idx="2">
                  <c:v>1901 -1910</c:v>
                </c:pt>
                <c:pt idx="3">
                  <c:v>1911 - 1920</c:v>
                </c:pt>
                <c:pt idx="4">
                  <c:v>1921 - 1930</c:v>
                </c:pt>
                <c:pt idx="5">
                  <c:v>1931 - 1940</c:v>
                </c:pt>
                <c:pt idx="6">
                  <c:v>1941 - 1950</c:v>
                </c:pt>
                <c:pt idx="7">
                  <c:v>1951 - 1960</c:v>
                </c:pt>
                <c:pt idx="8">
                  <c:v>1961 - 1970</c:v>
                </c:pt>
                <c:pt idx="9">
                  <c:v>1971 - 1980</c:v>
                </c:pt>
                <c:pt idx="10">
                  <c:v>1981 - 1990</c:v>
                </c:pt>
                <c:pt idx="11">
                  <c:v>1991 - 2000</c:v>
                </c:pt>
                <c:pt idx="12">
                  <c:v>2001 - 2002</c:v>
                </c:pt>
                <c:pt idx="13">
                  <c:v>2003 - 2004</c:v>
                </c:pt>
                <c:pt idx="14">
                  <c:v>2005 - 2006</c:v>
                </c:pt>
                <c:pt idx="15">
                  <c:v>2007 - 2008</c:v>
                </c:pt>
              </c:strCache>
            </c:strRef>
          </c:cat>
          <c:val>
            <c:numRef>
              <c:f>'Charts &amp; Graphs (Average)'!$E$4:$E$19</c:f>
              <c:numCache>
                <c:formatCode>#,##0.000</c:formatCode>
                <c:ptCount val="16"/>
                <c:pt idx="0">
                  <c:v>24.954899599999987</c:v>
                </c:pt>
                <c:pt idx="1">
                  <c:v>27.453272846666643</c:v>
                </c:pt>
                <c:pt idx="2">
                  <c:v>30.470966717261927</c:v>
                </c:pt>
                <c:pt idx="3">
                  <c:v>31.668870453634131</c:v>
                </c:pt>
                <c:pt idx="4">
                  <c:v>31.925935145875286</c:v>
                </c:pt>
                <c:pt idx="5">
                  <c:v>28.731346951292942</c:v>
                </c:pt>
                <c:pt idx="6">
                  <c:v>25.954335445277444</c:v>
                </c:pt>
                <c:pt idx="7">
                  <c:v>26.601443860451162</c:v>
                </c:pt>
                <c:pt idx="8">
                  <c:v>32.784798009443897</c:v>
                </c:pt>
                <c:pt idx="9">
                  <c:v>39.887715707584057</c:v>
                </c:pt>
                <c:pt idx="10">
                  <c:v>51.168228123993515</c:v>
                </c:pt>
                <c:pt idx="11">
                  <c:v>55.535268229670933</c:v>
                </c:pt>
                <c:pt idx="12">
                  <c:v>58.106557824873171</c:v>
                </c:pt>
                <c:pt idx="13">
                  <c:v>45.54779738082901</c:v>
                </c:pt>
                <c:pt idx="14">
                  <c:v>43.805640266149886</c:v>
                </c:pt>
                <c:pt idx="15">
                  <c:v>46.206756720626615</c:v>
                </c:pt>
              </c:numCache>
            </c:numRef>
          </c:val>
        </c:ser>
        <c:gapWidth val="75"/>
        <c:axId val="54288768"/>
        <c:axId val="54290304"/>
      </c:barChart>
      <c:catAx>
        <c:axId val="54288768"/>
        <c:scaling>
          <c:orientation val="minMax"/>
        </c:scaling>
        <c:axPos val="b"/>
        <c:numFmt formatCode="General" sourceLinked="1"/>
        <c:majorTickMark val="none"/>
        <c:tickLblPos val="nextTo"/>
        <c:crossAx val="54290304"/>
        <c:crosses val="autoZero"/>
        <c:auto val="1"/>
        <c:lblAlgn val="ctr"/>
        <c:lblOffset val="100"/>
      </c:catAx>
      <c:valAx>
        <c:axId val="54290304"/>
        <c:scaling>
          <c:orientation val="minMax"/>
        </c:scaling>
        <c:axPos val="l"/>
        <c:majorGridlines/>
        <c:numFmt formatCode="#,##0" sourceLinked="0"/>
        <c:majorTickMark val="none"/>
        <c:tickLblPos val="nextTo"/>
        <c:spPr>
          <a:ln w="9525">
            <a:noFill/>
          </a:ln>
        </c:spPr>
        <c:crossAx val="54288768"/>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rgbClr val="FFFF00"/>
                </a:solidFill>
                <a:latin typeface="+mn-lt"/>
                <a:ea typeface="+mn-ea"/>
                <a:cs typeface="+mn-cs"/>
              </a:defRPr>
            </a:pPr>
            <a:r>
              <a:rPr lang="en-US" dirty="0">
                <a:solidFill>
                  <a:srgbClr val="FFFF00"/>
                </a:solidFill>
              </a:rPr>
              <a:t>Stormwater Outfall </a:t>
            </a:r>
            <a:r>
              <a:rPr lang="en-US" dirty="0" smtClean="0">
                <a:solidFill>
                  <a:srgbClr val="FFFF00"/>
                </a:solidFill>
              </a:rPr>
              <a:t>Conditions</a:t>
            </a:r>
            <a:endParaRPr lang="en-US" baseline="0" dirty="0">
              <a:solidFill>
                <a:srgbClr val="FFFF00"/>
              </a:solidFill>
            </a:endParaRP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rgbClr val="FFFF00"/>
                </a:solidFill>
                <a:latin typeface="+mn-lt"/>
                <a:ea typeface="+mn-ea"/>
                <a:cs typeface="+mn-cs"/>
              </a:defRPr>
            </a:pPr>
            <a:r>
              <a:rPr lang="en-US" baseline="0" dirty="0">
                <a:solidFill>
                  <a:srgbClr val="FFFF00"/>
                </a:solidFill>
              </a:rPr>
              <a:t>County-wide</a:t>
            </a:r>
          </a:p>
        </c:rich>
      </c:tx>
      <c:layout>
        <c:manualLayout>
          <c:xMode val="edge"/>
          <c:yMode val="edge"/>
          <c:x val="0.26252485089463584"/>
          <c:y val="6.0344827586206899E-2"/>
        </c:manualLayout>
      </c:layout>
    </c:title>
    <c:plotArea>
      <c:layout>
        <c:manualLayout>
          <c:layoutTarget val="inner"/>
          <c:xMode val="edge"/>
          <c:yMode val="edge"/>
          <c:x val="0.14110420407975316"/>
          <c:y val="0.36182247165913173"/>
          <c:w val="0.78193531723048382"/>
          <c:h val="0.61121798352792056"/>
        </c:manualLayout>
      </c:layout>
      <c:pieChart>
        <c:varyColors val="1"/>
        <c:ser>
          <c:idx val="0"/>
          <c:order val="0"/>
          <c:spPr>
            <a:ln w="3175">
              <a:solidFill>
                <a:schemeClr val="accent1"/>
              </a:solidFill>
            </a:ln>
          </c:spPr>
          <c:dPt>
            <c:idx val="0"/>
            <c:spPr>
              <a:solidFill>
                <a:srgbClr val="00B050"/>
              </a:solidFill>
              <a:ln w="3175">
                <a:solidFill>
                  <a:schemeClr val="accent1"/>
                </a:solidFill>
              </a:ln>
            </c:spPr>
          </c:dPt>
          <c:dPt>
            <c:idx val="1"/>
            <c:spPr>
              <a:solidFill>
                <a:srgbClr val="92D050"/>
              </a:solidFill>
              <a:ln w="3175">
                <a:solidFill>
                  <a:schemeClr val="accent1"/>
                </a:solidFill>
              </a:ln>
            </c:spPr>
          </c:dPt>
          <c:dPt>
            <c:idx val="2"/>
            <c:spPr>
              <a:solidFill>
                <a:srgbClr val="FFFF00"/>
              </a:solidFill>
              <a:ln w="3175">
                <a:solidFill>
                  <a:schemeClr val="accent1"/>
                </a:solidFill>
              </a:ln>
            </c:spPr>
          </c:dPt>
          <c:dPt>
            <c:idx val="3"/>
            <c:spPr>
              <a:solidFill>
                <a:srgbClr val="FFC000"/>
              </a:solidFill>
              <a:ln w="3175">
                <a:solidFill>
                  <a:schemeClr val="accent1"/>
                </a:solidFill>
              </a:ln>
            </c:spPr>
          </c:dPt>
          <c:dPt>
            <c:idx val="4"/>
            <c:spPr>
              <a:solidFill>
                <a:srgbClr val="FF0000"/>
              </a:solidFill>
              <a:ln w="3175">
                <a:solidFill>
                  <a:schemeClr val="accent1"/>
                </a:solidFill>
              </a:ln>
            </c:spPr>
          </c:dPt>
          <c:dLbls>
            <c:txPr>
              <a:bodyPr/>
              <a:lstStyle/>
              <a:p>
                <a:pPr>
                  <a:defRPr sz="1100" b="1">
                    <a:solidFill>
                      <a:srgbClr val="000F1A"/>
                    </a:solidFill>
                  </a:defRPr>
                </a:pPr>
                <a:endParaRPr lang="en-US"/>
              </a:p>
            </c:txPr>
            <c:dLblPos val="bestFit"/>
            <c:showVal val="1"/>
            <c:showCatName val="1"/>
            <c:showPercent val="1"/>
            <c:separator>
</c:separator>
            <c:showLeaderLines val="1"/>
          </c:dLbls>
          <c:cat>
            <c:numRef>
              <c:f>'Watershed Assessment'!$S$3:$W$3</c:f>
              <c:numCache>
                <c:formatCode>General</c:formatCode>
                <c:ptCount val="5"/>
                <c:pt idx="0">
                  <c:v>1</c:v>
                </c:pt>
                <c:pt idx="1">
                  <c:v>2</c:v>
                </c:pt>
                <c:pt idx="2">
                  <c:v>3</c:v>
                </c:pt>
                <c:pt idx="3">
                  <c:v>4</c:v>
                </c:pt>
                <c:pt idx="4">
                  <c:v>5</c:v>
                </c:pt>
              </c:numCache>
            </c:numRef>
          </c:cat>
          <c:val>
            <c:numRef>
              <c:f>'Watershed Assessment'!$S$27:$W$27</c:f>
              <c:numCache>
                <c:formatCode>#,##0</c:formatCode>
                <c:ptCount val="5"/>
                <c:pt idx="0">
                  <c:v>287</c:v>
                </c:pt>
                <c:pt idx="1">
                  <c:v>63</c:v>
                </c:pt>
                <c:pt idx="2">
                  <c:v>27</c:v>
                </c:pt>
                <c:pt idx="3">
                  <c:v>15</c:v>
                </c:pt>
                <c:pt idx="4">
                  <c:v>20</c:v>
                </c:pt>
              </c:numCache>
            </c:numRef>
          </c:val>
        </c:ser>
        <c:ser>
          <c:idx val="1"/>
          <c:order val="1"/>
          <c:tx>
            <c:v>2</c:v>
          </c:tx>
          <c:val>
            <c:numRef>
              <c:f>'Watershed Assessment'!$O$11:$P$11</c:f>
              <c:numCache>
                <c:formatCode>0</c:formatCode>
                <c:ptCount val="2"/>
                <c:pt idx="0" formatCode="#,##0">
                  <c:v>3593.2257153076553</c:v>
                </c:pt>
                <c:pt idx="1">
                  <c:v>3484.7750602762026</c:v>
                </c:pt>
              </c:numCache>
            </c:numRef>
          </c:val>
        </c:ser>
        <c:firstSliceAng val="0"/>
      </c:pieChart>
    </c:plotArea>
    <c:plotVisOnly val="1"/>
  </c:chart>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rgbClr val="FFFF00"/>
                </a:solidFill>
                <a:latin typeface="+mn-lt"/>
                <a:ea typeface="+mn-ea"/>
                <a:cs typeface="+mn-cs"/>
              </a:defRPr>
            </a:pPr>
            <a:r>
              <a:rPr lang="en-US" dirty="0">
                <a:solidFill>
                  <a:srgbClr val="FFFF00"/>
                </a:solidFill>
              </a:rPr>
              <a:t>Stream</a:t>
            </a:r>
            <a:r>
              <a:rPr lang="en-US" baseline="0" dirty="0">
                <a:solidFill>
                  <a:srgbClr val="FFFF00"/>
                </a:solidFill>
              </a:rPr>
              <a:t> Valley </a:t>
            </a:r>
            <a:r>
              <a:rPr lang="en-US" baseline="0" dirty="0" smtClean="0">
                <a:solidFill>
                  <a:srgbClr val="FFFF00"/>
                </a:solidFill>
              </a:rPr>
              <a:t>Sanitary Sewer </a:t>
            </a:r>
            <a:r>
              <a:rPr lang="en-US" dirty="0" smtClean="0">
                <a:solidFill>
                  <a:srgbClr val="FFFF00"/>
                </a:solidFill>
              </a:rPr>
              <a:t>Conditions </a:t>
            </a:r>
            <a:r>
              <a:rPr lang="en-US" baseline="0" dirty="0" smtClean="0">
                <a:solidFill>
                  <a:srgbClr val="FFFF00"/>
                </a:solidFill>
              </a:rPr>
              <a:t>County-wide</a:t>
            </a:r>
            <a:endParaRPr lang="en-US" baseline="0" dirty="0">
              <a:solidFill>
                <a:srgbClr val="FFFF00"/>
              </a:solidFill>
            </a:endParaRPr>
          </a:p>
        </c:rich>
      </c:tx>
      <c:layout>
        <c:manualLayout>
          <c:xMode val="edge"/>
          <c:yMode val="edge"/>
          <c:x val="0.25030355740992827"/>
          <c:y val="6.0344741677143494E-2"/>
        </c:manualLayout>
      </c:layout>
    </c:title>
    <c:plotArea>
      <c:layout>
        <c:manualLayout>
          <c:layoutTarget val="inner"/>
          <c:xMode val="edge"/>
          <c:yMode val="edge"/>
          <c:x val="0.12493699221990889"/>
          <c:y val="0.36182233686306964"/>
          <c:w val="0.78193531723048404"/>
          <c:h val="0.61121798352792056"/>
        </c:manualLayout>
      </c:layout>
      <c:pieChart>
        <c:varyColors val="1"/>
        <c:ser>
          <c:idx val="0"/>
          <c:order val="0"/>
          <c:spPr>
            <a:ln w="3175">
              <a:solidFill>
                <a:schemeClr val="accent1"/>
              </a:solidFill>
            </a:ln>
          </c:spPr>
          <c:dPt>
            <c:idx val="0"/>
            <c:spPr>
              <a:solidFill>
                <a:srgbClr val="00B050"/>
              </a:solidFill>
              <a:ln w="3175">
                <a:solidFill>
                  <a:schemeClr val="accent1"/>
                </a:solidFill>
              </a:ln>
            </c:spPr>
          </c:dPt>
          <c:dPt>
            <c:idx val="1"/>
            <c:spPr>
              <a:solidFill>
                <a:srgbClr val="92D050"/>
              </a:solidFill>
              <a:ln w="3175">
                <a:solidFill>
                  <a:schemeClr val="accent1"/>
                </a:solidFill>
              </a:ln>
            </c:spPr>
          </c:dPt>
          <c:dPt>
            <c:idx val="2"/>
            <c:spPr>
              <a:solidFill>
                <a:srgbClr val="FFFF00"/>
              </a:solidFill>
              <a:ln w="3175">
                <a:solidFill>
                  <a:schemeClr val="accent1"/>
                </a:solidFill>
              </a:ln>
            </c:spPr>
          </c:dPt>
          <c:dPt>
            <c:idx val="3"/>
            <c:spPr>
              <a:solidFill>
                <a:srgbClr val="FFC000"/>
              </a:solidFill>
              <a:ln w="3175">
                <a:solidFill>
                  <a:schemeClr val="accent1"/>
                </a:solidFill>
              </a:ln>
            </c:spPr>
          </c:dPt>
          <c:dPt>
            <c:idx val="4"/>
            <c:spPr>
              <a:solidFill>
                <a:srgbClr val="FF0000"/>
              </a:solidFill>
              <a:ln w="3175">
                <a:solidFill>
                  <a:schemeClr val="accent1"/>
                </a:solidFill>
              </a:ln>
            </c:spPr>
          </c:dPt>
          <c:dLbls>
            <c:txPr>
              <a:bodyPr/>
              <a:lstStyle/>
              <a:p>
                <a:pPr>
                  <a:defRPr sz="1100" b="1">
                    <a:solidFill>
                      <a:srgbClr val="000F1A"/>
                    </a:solidFill>
                  </a:defRPr>
                </a:pPr>
                <a:endParaRPr lang="en-US"/>
              </a:p>
            </c:txPr>
            <c:dLblPos val="bestFit"/>
            <c:showVal val="1"/>
            <c:showCatName val="1"/>
            <c:showPercent val="1"/>
            <c:separator>
</c:separator>
            <c:showLeaderLines val="1"/>
          </c:dLbls>
          <c:cat>
            <c:numRef>
              <c:f>'Watershed Assessment'!$AI$3:$AM$3</c:f>
              <c:numCache>
                <c:formatCode>General</c:formatCode>
                <c:ptCount val="5"/>
                <c:pt idx="0">
                  <c:v>1</c:v>
                </c:pt>
                <c:pt idx="1">
                  <c:v>2</c:v>
                </c:pt>
                <c:pt idx="2">
                  <c:v>3</c:v>
                </c:pt>
                <c:pt idx="3">
                  <c:v>4</c:v>
                </c:pt>
                <c:pt idx="4">
                  <c:v>5</c:v>
                </c:pt>
              </c:numCache>
            </c:numRef>
          </c:cat>
          <c:val>
            <c:numRef>
              <c:f>'Watershed Assessment'!$AI$27:$AM$27</c:f>
              <c:numCache>
                <c:formatCode>#,##0</c:formatCode>
                <c:ptCount val="5"/>
                <c:pt idx="0">
                  <c:v>71</c:v>
                </c:pt>
                <c:pt idx="1">
                  <c:v>13</c:v>
                </c:pt>
                <c:pt idx="2">
                  <c:v>10</c:v>
                </c:pt>
                <c:pt idx="3">
                  <c:v>8</c:v>
                </c:pt>
                <c:pt idx="4">
                  <c:v>5</c:v>
                </c:pt>
              </c:numCache>
            </c:numRef>
          </c:val>
        </c:ser>
        <c:ser>
          <c:idx val="1"/>
          <c:order val="1"/>
          <c:tx>
            <c:v>2</c:v>
          </c:tx>
          <c:val>
            <c:numRef>
              <c:f>'Watershed Assessment'!$O$11:$P$11</c:f>
              <c:numCache>
                <c:formatCode>0</c:formatCode>
                <c:ptCount val="2"/>
                <c:pt idx="0" formatCode="#,##0">
                  <c:v>3593.2257153076553</c:v>
                </c:pt>
                <c:pt idx="1">
                  <c:v>3484.7750602762026</c:v>
                </c:pt>
              </c:numCache>
            </c:numRef>
          </c:val>
        </c:ser>
        <c:firstSliceAng val="0"/>
      </c:pieChart>
    </c:plotArea>
    <c:plotVisOnly val="1"/>
  </c:chart>
  <c:externalData r:id="rId1"/>
  <c:userShapes r:id="rId2"/>
</c:chartSpace>
</file>

<file path=ppt/drawings/drawing1.xml><?xml version="1.0" encoding="utf-8"?>
<c:userShapes xmlns:c="http://schemas.openxmlformats.org/drawingml/2006/chart">
  <cdr:relSizeAnchor xmlns:cdr="http://schemas.openxmlformats.org/drawingml/2006/chartDrawing">
    <cdr:from>
      <cdr:x>0</cdr:x>
      <cdr:y>0.12766</cdr:y>
    </cdr:from>
    <cdr:to>
      <cdr:x>0.11435</cdr:x>
      <cdr:y>0.2686</cdr:y>
    </cdr:to>
    <cdr:sp macro="" textlink="">
      <cdr:nvSpPr>
        <cdr:cNvPr id="2" name="TextBox 1"/>
        <cdr:cNvSpPr txBox="1"/>
      </cdr:nvSpPr>
      <cdr:spPr>
        <a:xfrm xmlns:a="http://schemas.openxmlformats.org/drawingml/2006/main">
          <a:off x="-381000" y="457200"/>
          <a:ext cx="496668" cy="50476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0.07848</cdr:x>
      <cdr:y>0.12752</cdr:y>
    </cdr:from>
    <cdr:to>
      <cdr:x>0.19283</cdr:x>
      <cdr:y>0.26846</cdr:y>
    </cdr:to>
    <cdr:sp macro="" textlink="">
      <cdr:nvSpPr>
        <cdr:cNvPr id="2" name="TextBox 1"/>
        <cdr:cNvSpPr txBox="1"/>
      </cdr:nvSpPr>
      <cdr:spPr>
        <a:xfrm xmlns:a="http://schemas.openxmlformats.org/drawingml/2006/main">
          <a:off x="444500" y="482600"/>
          <a:ext cx="6477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71683"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p>
        </p:txBody>
      </p:sp>
      <p:sp>
        <p:nvSpPr>
          <p:cNvPr id="71684"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7168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DE0F7787-7E2C-4487-8762-4E836BEB668F}"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95235"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p>
        </p:txBody>
      </p:sp>
      <p:sp>
        <p:nvSpPr>
          <p:cNvPr id="9523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95237"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8"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95239"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9CB769D7-2BC5-4867-AF68-7DEF2A230608}"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B199E4-80AF-456C-8DF3-56FEC20522F6}" type="slidenum">
              <a:rPr lang="en-US"/>
              <a:pPr/>
              <a:t>1</a:t>
            </a:fld>
            <a:endParaRPr lang="en-US" dirty="0"/>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map shows all the watersheds in Arlington.   A watershed is an area of land that drains to a body of water.   We are part of the large Chesapeake Bay watershed, which covers 64,000 square miles.  </a:t>
            </a:r>
          </a:p>
          <a:p>
            <a:endParaRPr lang="en-US" dirty="0" smtClean="0"/>
          </a:p>
        </p:txBody>
      </p:sp>
      <p:sp>
        <p:nvSpPr>
          <p:cNvPr id="4" name="Slide Number Placeholder 3"/>
          <p:cNvSpPr>
            <a:spLocks noGrp="1"/>
          </p:cNvSpPr>
          <p:nvPr>
            <p:ph type="sldNum" sz="quarter" idx="10"/>
          </p:nvPr>
        </p:nvSpPr>
        <p:spPr/>
        <p:txBody>
          <a:bodyPr/>
          <a:lstStyle/>
          <a:p>
            <a:fld id="{9CB769D7-2BC5-4867-AF68-7DEF2A230608}"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Because Arlington developed before regulations protecting streams existed, we only have about 50% of our natural stream channel left.   </a:t>
            </a:r>
          </a:p>
          <a:p>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map shows the 366 mile network of storm</a:t>
            </a:r>
            <a:r>
              <a:rPr lang="en-US" baseline="0" dirty="0" smtClean="0"/>
              <a:t> sewer pipes.</a:t>
            </a:r>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map show</a:t>
            </a:r>
            <a:r>
              <a:rPr lang="en-US" baseline="0" dirty="0" smtClean="0"/>
              <a:t>s when the bulk of development occurred in Arlington – between 1930 and 1960.</a:t>
            </a:r>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Arlington we have a separate storm sewer system from our sanitary sewer system. This means that all the water that runs off streets and yards goes into storm drains, and directly to our streams.    This water is not treated at a wastewater treatment plant. </a:t>
            </a:r>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18CA17-6D24-4F08-B809-8C1E59C93D6A}" type="slidenum">
              <a:rPr lang="en-US"/>
              <a:pPr/>
              <a:t>8</a:t>
            </a:fld>
            <a:endParaRPr lang="en-US" dirty="0"/>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r>
              <a:rPr lang="en-US" dirty="0"/>
              <a:t>Here you can see some of the impacts that stormwater has had on our local streams.  This is not unique to Arlington. </a:t>
            </a:r>
          </a:p>
          <a:p>
            <a:endParaRPr lang="en-US" dirty="0"/>
          </a:p>
          <a:p>
            <a:r>
              <a:rPr lang="en-US" dirty="0"/>
              <a:t>This image of the Chesapeake Bay shows the sediment that is washing into the Bay after a rain storm.  Sediment is </a:t>
            </a:r>
            <a:r>
              <a:rPr lang="en-US" dirty="0" smtClean="0"/>
              <a:t>considered a </a:t>
            </a:r>
            <a:r>
              <a:rPr lang="en-US" dirty="0"/>
              <a:t>major pollutant for the Bay.  </a:t>
            </a:r>
          </a:p>
          <a:p>
            <a:endParaRPr lang="en-US" dirty="0"/>
          </a:p>
          <a:p>
            <a:r>
              <a:rPr lang="en-US" dirty="0"/>
              <a:t>We should also note that the Potomac River is our source of drinking water.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B6AA90-8824-4405-B4E0-2D9869D88142}" type="slidenum">
              <a:rPr lang="en-US"/>
              <a:pPr/>
              <a:t>9</a:t>
            </a:fld>
            <a:endParaRPr lang="en-US" dirty="0"/>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r>
              <a:rPr lang="en-US" dirty="0" smtClean="0"/>
              <a:t>Here are some of the main challenges we are dealing with related to stormwater. </a:t>
            </a:r>
          </a:p>
          <a:p>
            <a:endParaRPr lang="en-US" dirty="0" smtClean="0"/>
          </a:p>
          <a:p>
            <a:r>
              <a:rPr lang="en-US" dirty="0" smtClean="0"/>
              <a:t>The biggest challenge we face is existing development.  Many people focus on new development, but our streams have been heavily impacted by development which was built before there were requirements for stormwater controls.</a:t>
            </a:r>
          </a:p>
          <a:p>
            <a:endParaRPr lang="en-US" dirty="0" smtClean="0"/>
          </a:p>
          <a:p>
            <a:r>
              <a:rPr lang="en-US" dirty="0" smtClean="0"/>
              <a:t>Regulations are also changing and becoming more stringent. </a:t>
            </a:r>
          </a:p>
          <a:p>
            <a:endParaRPr lang="en-US" dirty="0" smtClean="0"/>
          </a:p>
          <a:p>
            <a:r>
              <a:rPr lang="en-US" dirty="0" smtClean="0"/>
              <a:t>Our storm sewer system is aging, with over half of the system more than 50 years old.  The pipes have a 50-75 year lifespan. </a:t>
            </a:r>
          </a:p>
          <a:p>
            <a:endParaRPr lang="en-US" dirty="0" smtClean="0"/>
          </a:p>
          <a:p>
            <a:r>
              <a:rPr lang="en-US" dirty="0" smtClean="0"/>
              <a:t>We want to ensure that the system capacity is sufficient to reduce flood risks to an acceptable level. </a:t>
            </a:r>
          </a:p>
          <a:p>
            <a:endParaRPr lang="en-US" dirty="0" smtClean="0"/>
          </a:p>
          <a:p>
            <a:r>
              <a:rPr lang="en-US" dirty="0" smtClean="0"/>
              <a:t>Climate change.</a:t>
            </a:r>
          </a:p>
          <a:p>
            <a:endParaRPr lang="en-US" dirty="0" smtClean="0"/>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response</a:t>
            </a:r>
            <a:r>
              <a:rPr lang="en-US" baseline="0" dirty="0" smtClean="0"/>
              <a:t> to those challenges, the County has developed a number of strategies to improve local streams and better manage </a:t>
            </a:r>
            <a:r>
              <a:rPr lang="en-US" baseline="0" dirty="0" err="1" smtClean="0"/>
              <a:t>stormwater</a:t>
            </a:r>
            <a:r>
              <a:rPr lang="en-US" baseline="0" dirty="0" smtClean="0"/>
              <a:t>. </a:t>
            </a:r>
          </a:p>
          <a:p>
            <a:endParaRPr lang="en-US" baseline="0" dirty="0" smtClean="0"/>
          </a:p>
          <a:p>
            <a:r>
              <a:rPr lang="en-US" baseline="0" dirty="0" smtClean="0"/>
              <a:t>One of those is to improve our existing </a:t>
            </a:r>
            <a:r>
              <a:rPr lang="en-US" baseline="0" dirty="0" err="1" smtClean="0"/>
              <a:t>stormwater</a:t>
            </a:r>
            <a:r>
              <a:rPr lang="en-US" baseline="0" dirty="0" smtClean="0"/>
              <a:t> facilities.  With limited space, we want to make sure these facilities are operating at their peak capacity. </a:t>
            </a:r>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are also reviewing our existing</a:t>
            </a:r>
            <a:r>
              <a:rPr lang="en-US" baseline="0" dirty="0" smtClean="0"/>
              <a:t> infrastructure, to see what needs to be repaired or replaced.  Some of these projects also help reduce flooding risks. </a:t>
            </a:r>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have a number of programs that put</a:t>
            </a:r>
            <a:r>
              <a:rPr lang="en-US" baseline="0" dirty="0" smtClean="0"/>
              <a:t> limits on development.    The Chesapeake Bay ordinance was </a:t>
            </a:r>
            <a:r>
              <a:rPr lang="en-US" baseline="0" dirty="0" err="1" smtClean="0"/>
              <a:t>stregthened</a:t>
            </a:r>
            <a:r>
              <a:rPr lang="en-US" baseline="0" dirty="0" smtClean="0"/>
              <a:t> in 2003 and again in 2011.  The Board reduced the allowable lot covered in 2005.   We also have several green building programs that require developers to meet green building standards, and we are also making County buildings more green. </a:t>
            </a:r>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you can see</a:t>
            </a:r>
            <a:r>
              <a:rPr lang="en-US" baseline="0" dirty="0" smtClean="0"/>
              <a:t> the effect of those increased development controls.   This graph shows the </a:t>
            </a:r>
            <a:r>
              <a:rPr lang="en-US" baseline="0" dirty="0" err="1" smtClean="0"/>
              <a:t>imperivous</a:t>
            </a:r>
            <a:r>
              <a:rPr lang="en-US" baseline="0" dirty="0" smtClean="0"/>
              <a:t> area, or paved/built surfaces, on residential lots.  You can see the average went down after 2003.</a:t>
            </a:r>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addition to</a:t>
            </a:r>
            <a:r>
              <a:rPr lang="en-US" baseline="0" dirty="0" smtClean="0"/>
              <a:t> improving existing facilities, we are adding new </a:t>
            </a:r>
            <a:r>
              <a:rPr lang="en-US" baseline="0" dirty="0" err="1" smtClean="0"/>
              <a:t>stormwater</a:t>
            </a:r>
            <a:r>
              <a:rPr lang="en-US" baseline="0" dirty="0" smtClean="0"/>
              <a:t> facilities.   Here is a green roof on the Walter Reed community center, and a </a:t>
            </a:r>
            <a:r>
              <a:rPr lang="en-US" baseline="0" dirty="0" err="1" smtClean="0"/>
              <a:t>raingarden</a:t>
            </a:r>
            <a:r>
              <a:rPr lang="en-US" baseline="0" dirty="0" smtClean="0"/>
              <a:t> at Powhatan springs park and at the </a:t>
            </a:r>
            <a:r>
              <a:rPr lang="en-US" baseline="0" dirty="0" err="1" smtClean="0"/>
              <a:t>Woodmont</a:t>
            </a:r>
            <a:r>
              <a:rPr lang="en-US" baseline="0" dirty="0" smtClean="0"/>
              <a:t> Center.</a:t>
            </a:r>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are conducting</a:t>
            </a:r>
            <a:r>
              <a:rPr lang="en-US" baseline="0" dirty="0" smtClean="0"/>
              <a:t> studies of all the watersheds in the County to find locations for new </a:t>
            </a:r>
            <a:r>
              <a:rPr lang="en-US" baseline="0" dirty="0" err="1" smtClean="0"/>
              <a:t>stormwater</a:t>
            </a:r>
            <a:r>
              <a:rPr lang="en-US" baseline="0" dirty="0" smtClean="0"/>
              <a:t> facilities.  Some of these may be “Green Streets” facilities, where the median or curb area is converted to filter and clean some of the </a:t>
            </a:r>
            <a:r>
              <a:rPr lang="en-US" baseline="0" dirty="0" err="1" smtClean="0"/>
              <a:t>stormwater</a:t>
            </a:r>
            <a:r>
              <a:rPr lang="en-US" baseline="0" dirty="0" smtClean="0"/>
              <a:t>.   This green street is the first one completed in the County, at Patrick Henry Dr and 9</a:t>
            </a:r>
            <a:r>
              <a:rPr lang="en-US" baseline="30000" dirty="0" smtClean="0"/>
              <a:t>th</a:t>
            </a:r>
            <a:r>
              <a:rPr lang="en-US" baseline="0" dirty="0" smtClean="0"/>
              <a:t> St. </a:t>
            </a:r>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are also restoring some stream channels that have suffered very severe erosion.   Here you can see Donaldson Run before and after the restoration</a:t>
            </a:r>
            <a:r>
              <a:rPr lang="en-US" baseline="0" dirty="0" smtClean="0"/>
              <a:t> project.  The photo at the bottom shows the sediment from the </a:t>
            </a:r>
            <a:r>
              <a:rPr lang="en-US" baseline="0" dirty="0" err="1" smtClean="0"/>
              <a:t>unrestored</a:t>
            </a:r>
            <a:r>
              <a:rPr lang="en-US" baseline="0" dirty="0" smtClean="0"/>
              <a:t> branch of the stream, as compared with the restored branch. </a:t>
            </a:r>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a:t>
            </a:r>
            <a:r>
              <a:rPr lang="en-US" baseline="0" dirty="0" smtClean="0"/>
              <a:t> key area is pollution prevention. We are working with businesses and facilities to reduce pollution.  Street Sweeping also helps remove lots of pollutants before they wash into the stream.</a:t>
            </a:r>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hav</a:t>
            </a:r>
            <a:r>
              <a:rPr lang="en-US" baseline="0" dirty="0" smtClean="0"/>
              <a:t>e many outreach and education programs as well to help residents understand these issues and get involved.  I’ll talk more about this in a few minutes. </a:t>
            </a:r>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Currently,</a:t>
            </a:r>
            <a:r>
              <a:rPr lang="en-US" baseline="0" dirty="0" smtClean="0"/>
              <a:t> we are working on an update to the County’s </a:t>
            </a:r>
            <a:r>
              <a:rPr lang="en-US" baseline="0" dirty="0" err="1" smtClean="0"/>
              <a:t>Stormwater</a:t>
            </a:r>
            <a:r>
              <a:rPr lang="en-US" baseline="0" dirty="0" smtClean="0"/>
              <a:t> Master Plan that will help us identify future projects.  This plan includes an analysis of the storm sewer system and its capacity, a stream inventory of County stream conditions, and the watershed studies I mentioned earlier. </a:t>
            </a:r>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map is an example that</a:t>
            </a:r>
            <a:r>
              <a:rPr lang="en-US" baseline="0" dirty="0" smtClean="0"/>
              <a:t> shows how we are using the stream assessment data.  Information on the stream channel conditions and the condition of any infrastructure is mapped.   The colored lines are the stream channels, and the infrastructure is shown by the stars and circles.  </a:t>
            </a:r>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hdr" sz="quarter"/>
          </p:nvPr>
        </p:nvSpPr>
        <p:spPr>
          <a:noFill/>
        </p:spPr>
        <p:txBody>
          <a:bodyPr/>
          <a:lstStyle/>
          <a:p>
            <a:pPr defTabSz="965780"/>
            <a:r>
              <a:rPr lang="en-US" dirty="0" smtClean="0"/>
              <a:t>Little Pimmit Run Watershed Planning Workshop</a:t>
            </a:r>
          </a:p>
        </p:txBody>
      </p:sp>
      <p:sp>
        <p:nvSpPr>
          <p:cNvPr id="47106" name="Rectangle 6"/>
          <p:cNvSpPr>
            <a:spLocks noGrp="1" noChangeArrowheads="1"/>
          </p:cNvSpPr>
          <p:nvPr>
            <p:ph type="ftr" sz="quarter" idx="4"/>
          </p:nvPr>
        </p:nvSpPr>
        <p:spPr>
          <a:noFill/>
        </p:spPr>
        <p:txBody>
          <a:bodyPr/>
          <a:lstStyle/>
          <a:p>
            <a:pPr defTabSz="965780"/>
            <a:r>
              <a:rPr lang="en-US" dirty="0" smtClean="0"/>
              <a:t>November 12, 2008</a:t>
            </a:r>
          </a:p>
        </p:txBody>
      </p:sp>
      <p:sp>
        <p:nvSpPr>
          <p:cNvPr id="47107" name="Rectangle 7"/>
          <p:cNvSpPr>
            <a:spLocks noGrp="1" noChangeArrowheads="1"/>
          </p:cNvSpPr>
          <p:nvPr>
            <p:ph type="sldNum" sz="quarter" idx="5"/>
          </p:nvPr>
        </p:nvSpPr>
        <p:spPr>
          <a:noFill/>
        </p:spPr>
        <p:txBody>
          <a:bodyPr/>
          <a:lstStyle/>
          <a:p>
            <a:pPr defTabSz="965780"/>
            <a:fld id="{CAACEEBF-0607-473C-B410-AD05C79927D1}" type="slidenum">
              <a:rPr lang="en-US" smtClean="0"/>
              <a:pPr defTabSz="965780"/>
              <a:t>21</a:t>
            </a:fld>
            <a:endParaRPr lang="en-US" dirty="0" smtClean="0"/>
          </a:p>
        </p:txBody>
      </p:sp>
      <p:sp>
        <p:nvSpPr>
          <p:cNvPr id="47108" name="Rectangle 2"/>
          <p:cNvSpPr>
            <a:spLocks noGrp="1" noRot="1" noChangeAspect="1" noChangeArrowheads="1" noTextEdit="1"/>
          </p:cNvSpPr>
          <p:nvPr>
            <p:ph type="sldImg"/>
          </p:nvPr>
        </p:nvSpPr>
        <p:spPr>
          <a:xfrm>
            <a:off x="1257300" y="720725"/>
            <a:ext cx="4800600" cy="3600450"/>
          </a:xfrm>
          <a:ln/>
        </p:spPr>
      </p:sp>
      <p:sp>
        <p:nvSpPr>
          <p:cNvPr id="47109" name="Rectangle 3"/>
          <p:cNvSpPr>
            <a:spLocks noGrp="1" noChangeArrowheads="1"/>
          </p:cNvSpPr>
          <p:nvPr>
            <p:ph type="body" idx="1"/>
          </p:nvPr>
        </p:nvSpPr>
        <p:spPr>
          <a:xfrm>
            <a:off x="731520" y="4561226"/>
            <a:ext cx="5852160" cy="4318573"/>
          </a:xfrm>
          <a:noFill/>
          <a:ln w="9525"/>
        </p:spPr>
        <p:txBody>
          <a:bodyPr/>
          <a:lstStyle/>
          <a:p>
            <a:pPr lvl="1">
              <a:lnSpc>
                <a:spcPct val="90000"/>
              </a:lnSpc>
              <a:spcBef>
                <a:spcPct val="0"/>
              </a:spcBef>
            </a:pPr>
            <a:r>
              <a:rPr lang="en-US" sz="1000" dirty="0" smtClean="0"/>
              <a:t>Here are some examples</a:t>
            </a:r>
            <a:r>
              <a:rPr lang="en-US" sz="1000" baseline="0" dirty="0" smtClean="0"/>
              <a:t> of infrastructure in the streams.  All the storm sewer outfalls in the streams were evaluated and rated, and you can see that about 35 of them were rated as in very poor condition. </a:t>
            </a:r>
            <a:endParaRPr lang="en-US" sz="1000"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hdr" sz="quarter"/>
          </p:nvPr>
        </p:nvSpPr>
        <p:spPr>
          <a:noFill/>
        </p:spPr>
        <p:txBody>
          <a:bodyPr/>
          <a:lstStyle/>
          <a:p>
            <a:pPr defTabSz="965780"/>
            <a:r>
              <a:rPr lang="en-US" dirty="0" smtClean="0"/>
              <a:t>Little Pimmit Run Watershed Planning Workshop</a:t>
            </a:r>
          </a:p>
        </p:txBody>
      </p:sp>
      <p:sp>
        <p:nvSpPr>
          <p:cNvPr id="49154" name="Rectangle 6"/>
          <p:cNvSpPr>
            <a:spLocks noGrp="1" noChangeArrowheads="1"/>
          </p:cNvSpPr>
          <p:nvPr>
            <p:ph type="ftr" sz="quarter" idx="4"/>
          </p:nvPr>
        </p:nvSpPr>
        <p:spPr>
          <a:noFill/>
        </p:spPr>
        <p:txBody>
          <a:bodyPr/>
          <a:lstStyle/>
          <a:p>
            <a:pPr defTabSz="965780"/>
            <a:r>
              <a:rPr lang="en-US" dirty="0" smtClean="0"/>
              <a:t>November 12, 2008</a:t>
            </a:r>
          </a:p>
        </p:txBody>
      </p:sp>
      <p:sp>
        <p:nvSpPr>
          <p:cNvPr id="49155" name="Rectangle 7"/>
          <p:cNvSpPr>
            <a:spLocks noGrp="1" noChangeArrowheads="1"/>
          </p:cNvSpPr>
          <p:nvPr>
            <p:ph type="sldNum" sz="quarter" idx="5"/>
          </p:nvPr>
        </p:nvSpPr>
        <p:spPr>
          <a:noFill/>
        </p:spPr>
        <p:txBody>
          <a:bodyPr/>
          <a:lstStyle/>
          <a:p>
            <a:pPr defTabSz="965780"/>
            <a:fld id="{85EE2518-E6A9-424E-A3FF-C5C69EB09765}" type="slidenum">
              <a:rPr lang="en-US" smtClean="0"/>
              <a:pPr defTabSz="965780"/>
              <a:t>22</a:t>
            </a:fld>
            <a:endParaRPr lang="en-US" dirty="0" smtClean="0"/>
          </a:p>
        </p:txBody>
      </p:sp>
      <p:sp>
        <p:nvSpPr>
          <p:cNvPr id="49156" name="Rectangle 2"/>
          <p:cNvSpPr>
            <a:spLocks noGrp="1" noRot="1" noChangeAspect="1" noChangeArrowheads="1" noTextEdit="1"/>
          </p:cNvSpPr>
          <p:nvPr>
            <p:ph type="sldImg"/>
          </p:nvPr>
        </p:nvSpPr>
        <p:spPr>
          <a:xfrm>
            <a:off x="1257300" y="720725"/>
            <a:ext cx="4800600" cy="3600450"/>
          </a:xfrm>
          <a:ln/>
        </p:spPr>
      </p:sp>
      <p:sp>
        <p:nvSpPr>
          <p:cNvPr id="49157" name="Rectangle 3"/>
          <p:cNvSpPr>
            <a:spLocks noGrp="1" noChangeArrowheads="1"/>
          </p:cNvSpPr>
          <p:nvPr>
            <p:ph type="body" idx="1"/>
          </p:nvPr>
        </p:nvSpPr>
        <p:spPr>
          <a:xfrm>
            <a:off x="731520" y="4561226"/>
            <a:ext cx="5852160" cy="4318573"/>
          </a:xfrm>
          <a:noFill/>
          <a:ln w="9525"/>
        </p:spPr>
        <p:txBody>
          <a:bodyPr/>
          <a:lstStyle/>
          <a:p>
            <a:pPr lvl="1">
              <a:lnSpc>
                <a:spcPct val="90000"/>
              </a:lnSpc>
              <a:spcBef>
                <a:spcPct val="0"/>
              </a:spcBef>
            </a:pPr>
            <a:r>
              <a:rPr lang="en-US" sz="1000" dirty="0" smtClean="0"/>
              <a:t>Also there</a:t>
            </a:r>
            <a:r>
              <a:rPr lang="en-US" sz="1000" baseline="0" dirty="0" smtClean="0"/>
              <a:t> are sanitary sewer lines that cross some stream channels.  The condition of these pipes was also rated.  13 of them scored in the worst condition. </a:t>
            </a:r>
            <a:endParaRPr lang="en-US" sz="1000"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hdr" sz="quarter"/>
          </p:nvPr>
        </p:nvSpPr>
        <p:spPr>
          <a:noFill/>
        </p:spPr>
        <p:txBody>
          <a:bodyPr/>
          <a:lstStyle/>
          <a:p>
            <a:pPr defTabSz="965780"/>
            <a:r>
              <a:rPr lang="en-US" dirty="0" smtClean="0"/>
              <a:t>Little Pimmit Run Watershed Planning Workshop</a:t>
            </a:r>
          </a:p>
        </p:txBody>
      </p:sp>
      <p:sp>
        <p:nvSpPr>
          <p:cNvPr id="55298" name="Rectangle 6"/>
          <p:cNvSpPr>
            <a:spLocks noGrp="1" noChangeArrowheads="1"/>
          </p:cNvSpPr>
          <p:nvPr>
            <p:ph type="ftr" sz="quarter" idx="4"/>
          </p:nvPr>
        </p:nvSpPr>
        <p:spPr>
          <a:noFill/>
        </p:spPr>
        <p:txBody>
          <a:bodyPr/>
          <a:lstStyle/>
          <a:p>
            <a:pPr defTabSz="965780"/>
            <a:r>
              <a:rPr lang="en-US" dirty="0" smtClean="0"/>
              <a:t>November 12, 2008</a:t>
            </a:r>
          </a:p>
        </p:txBody>
      </p:sp>
      <p:sp>
        <p:nvSpPr>
          <p:cNvPr id="55299" name="Rectangle 7"/>
          <p:cNvSpPr>
            <a:spLocks noGrp="1" noChangeArrowheads="1"/>
          </p:cNvSpPr>
          <p:nvPr>
            <p:ph type="sldNum" sz="quarter" idx="5"/>
          </p:nvPr>
        </p:nvSpPr>
        <p:spPr>
          <a:noFill/>
        </p:spPr>
        <p:txBody>
          <a:bodyPr/>
          <a:lstStyle/>
          <a:p>
            <a:pPr defTabSz="965780"/>
            <a:fld id="{43DC7C5B-AF0B-48B7-A877-E6D5955870BD}" type="slidenum">
              <a:rPr lang="en-US" smtClean="0"/>
              <a:pPr defTabSz="965780"/>
              <a:t>23</a:t>
            </a:fld>
            <a:endParaRPr lang="en-US" dirty="0" smtClean="0"/>
          </a:p>
        </p:txBody>
      </p:sp>
      <p:sp>
        <p:nvSpPr>
          <p:cNvPr id="55300" name="Rectangle 2"/>
          <p:cNvSpPr>
            <a:spLocks noGrp="1" noRot="1" noChangeAspect="1" noChangeArrowheads="1" noTextEdit="1"/>
          </p:cNvSpPr>
          <p:nvPr>
            <p:ph type="sldImg"/>
          </p:nvPr>
        </p:nvSpPr>
        <p:spPr>
          <a:xfrm>
            <a:off x="1257300" y="720725"/>
            <a:ext cx="4800600" cy="3600450"/>
          </a:xfrm>
          <a:ln/>
        </p:spPr>
      </p:sp>
      <p:sp>
        <p:nvSpPr>
          <p:cNvPr id="55301" name="Rectangle 3"/>
          <p:cNvSpPr>
            <a:spLocks noGrp="1" noChangeArrowheads="1"/>
          </p:cNvSpPr>
          <p:nvPr>
            <p:ph type="body" idx="1"/>
          </p:nvPr>
        </p:nvSpPr>
        <p:spPr>
          <a:xfrm>
            <a:off x="731520" y="4561226"/>
            <a:ext cx="5852160" cy="4318573"/>
          </a:xfrm>
          <a:noFill/>
          <a:ln w="9525"/>
        </p:spPr>
        <p:txBody>
          <a:bodyPr/>
          <a:lstStyle/>
          <a:p>
            <a:pPr lvl="1">
              <a:lnSpc>
                <a:spcPct val="90000"/>
              </a:lnSpc>
              <a:spcBef>
                <a:spcPct val="0"/>
              </a:spcBef>
            </a:pPr>
            <a:r>
              <a:rPr lang="en-US" sz="1000" dirty="0" smtClean="0"/>
              <a:t>This map summarizes</a:t>
            </a:r>
            <a:r>
              <a:rPr lang="en-US" sz="1000" baseline="0" dirty="0" smtClean="0"/>
              <a:t> the stream channel and infrastructure results, so we can see what watersheds are in the worst condition. </a:t>
            </a:r>
            <a:endParaRPr lang="en-US" sz="1000"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Little Pimmit Run Watershed Planning Workshop</a:t>
            </a:r>
          </a:p>
        </p:txBody>
      </p:sp>
      <p:sp>
        <p:nvSpPr>
          <p:cNvPr id="6" name="Rectangle 6"/>
          <p:cNvSpPr>
            <a:spLocks noGrp="1" noChangeArrowheads="1"/>
          </p:cNvSpPr>
          <p:nvPr>
            <p:ph type="ftr" sz="quarter" idx="4"/>
          </p:nvPr>
        </p:nvSpPr>
        <p:spPr>
          <a:ln/>
        </p:spPr>
        <p:txBody>
          <a:bodyPr/>
          <a:lstStyle/>
          <a:p>
            <a:r>
              <a:rPr lang="en-US" dirty="0"/>
              <a:t>November 12, 2008</a:t>
            </a:r>
          </a:p>
        </p:txBody>
      </p:sp>
      <p:sp>
        <p:nvSpPr>
          <p:cNvPr id="7" name="Rectangle 7"/>
          <p:cNvSpPr>
            <a:spLocks noGrp="1" noChangeArrowheads="1"/>
          </p:cNvSpPr>
          <p:nvPr>
            <p:ph type="sldNum" sz="quarter" idx="5"/>
          </p:nvPr>
        </p:nvSpPr>
        <p:spPr>
          <a:ln/>
        </p:spPr>
        <p:txBody>
          <a:bodyPr/>
          <a:lstStyle/>
          <a:p>
            <a:fld id="{5F2F6EA2-F8E6-44A3-953F-75975347A4AA}" type="slidenum">
              <a:rPr lang="en-US"/>
              <a:pPr/>
              <a:t>25</a:t>
            </a:fld>
            <a:endParaRPr lang="en-US" dirty="0"/>
          </a:p>
        </p:txBody>
      </p:sp>
      <p:sp>
        <p:nvSpPr>
          <p:cNvPr id="209922" name="Rectangle 2"/>
          <p:cNvSpPr>
            <a:spLocks noGrp="1" noRot="1" noChangeAspect="1" noChangeArrowheads="1" noTextEdit="1"/>
          </p:cNvSpPr>
          <p:nvPr>
            <p:ph type="sldImg"/>
          </p:nvPr>
        </p:nvSpPr>
        <p:spPr>
          <a:xfrm>
            <a:off x="1257300" y="720725"/>
            <a:ext cx="4800600" cy="3600450"/>
          </a:xfrm>
          <a:ln/>
        </p:spPr>
      </p:sp>
      <p:sp>
        <p:nvSpPr>
          <p:cNvPr id="209923" name="Rectangle 3"/>
          <p:cNvSpPr>
            <a:spLocks noGrp="1" noChangeArrowheads="1"/>
          </p:cNvSpPr>
          <p:nvPr>
            <p:ph type="body" idx="1"/>
          </p:nvPr>
        </p:nvSpPr>
        <p:spPr>
          <a:xfrm>
            <a:off x="731838" y="4560888"/>
            <a:ext cx="5851525" cy="4319587"/>
          </a:xfrm>
        </p:spPr>
        <p:txBody>
          <a:bodyPr/>
          <a:lstStyle/>
          <a:p>
            <a:pPr lvl="1">
              <a:lnSpc>
                <a:spcPct val="90000"/>
              </a:lnSpc>
              <a:spcBef>
                <a:spcPct val="0"/>
              </a:spcBef>
            </a:pPr>
            <a:endParaRPr lang="en-US" sz="100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Little Pimmit Run Watershed Planning Workshop</a:t>
            </a:r>
          </a:p>
        </p:txBody>
      </p:sp>
      <p:sp>
        <p:nvSpPr>
          <p:cNvPr id="6" name="Rectangle 6"/>
          <p:cNvSpPr>
            <a:spLocks noGrp="1" noChangeArrowheads="1"/>
          </p:cNvSpPr>
          <p:nvPr>
            <p:ph type="ftr" sz="quarter" idx="4"/>
          </p:nvPr>
        </p:nvSpPr>
        <p:spPr>
          <a:ln/>
        </p:spPr>
        <p:txBody>
          <a:bodyPr/>
          <a:lstStyle/>
          <a:p>
            <a:r>
              <a:rPr lang="en-US"/>
              <a:t>November 12, 2008</a:t>
            </a:r>
          </a:p>
        </p:txBody>
      </p:sp>
      <p:sp>
        <p:nvSpPr>
          <p:cNvPr id="7" name="Rectangle 7"/>
          <p:cNvSpPr>
            <a:spLocks noGrp="1" noChangeArrowheads="1"/>
          </p:cNvSpPr>
          <p:nvPr>
            <p:ph type="sldNum" sz="quarter" idx="5"/>
          </p:nvPr>
        </p:nvSpPr>
        <p:spPr>
          <a:ln/>
        </p:spPr>
        <p:txBody>
          <a:bodyPr/>
          <a:lstStyle/>
          <a:p>
            <a:fld id="{58A7E09C-F191-49ED-9EBB-9229B95DE61A}" type="slidenum">
              <a:rPr lang="en-US"/>
              <a:pPr/>
              <a:t>27</a:t>
            </a:fld>
            <a:endParaRPr lang="en-US"/>
          </a:p>
        </p:txBody>
      </p:sp>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p:txBody>
          <a:bodyPr/>
          <a:lstStyle/>
          <a:p>
            <a:r>
              <a:rPr lang="en-US"/>
              <a:t>Mention that we have low cost rain barrel program, raingarden trainings, and are working on incentive program.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CB769D7-2BC5-4867-AF68-7DEF2A230608}" type="slidenum">
              <a:rPr lang="en-US" smtClean="0"/>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CB769D7-2BC5-4867-AF68-7DEF2A230608}"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1922" name="Group 2"/>
          <p:cNvGrpSpPr>
            <a:grpSpLocks/>
          </p:cNvGrpSpPr>
          <p:nvPr/>
        </p:nvGrpSpPr>
        <p:grpSpPr bwMode="auto">
          <a:xfrm>
            <a:off x="3175" y="4267200"/>
            <a:ext cx="9140825" cy="2590800"/>
            <a:chOff x="2" y="2688"/>
            <a:chExt cx="5758" cy="1632"/>
          </a:xfrm>
        </p:grpSpPr>
        <p:sp>
          <p:nvSpPr>
            <p:cNvPr id="81923"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grpSp>
          <p:nvGrpSpPr>
            <p:cNvPr id="81924" name="Group 4"/>
            <p:cNvGrpSpPr>
              <a:grpSpLocks/>
            </p:cNvGrpSpPr>
            <p:nvPr userDrawn="1"/>
          </p:nvGrpSpPr>
          <p:grpSpPr bwMode="auto">
            <a:xfrm>
              <a:off x="3528" y="3715"/>
              <a:ext cx="792" cy="521"/>
              <a:chOff x="3527" y="3715"/>
              <a:chExt cx="792" cy="521"/>
            </a:xfrm>
          </p:grpSpPr>
          <p:sp>
            <p:nvSpPr>
              <p:cNvPr id="81925"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endParaRPr lang="en-US"/>
              </a:p>
            </p:txBody>
          </p:sp>
          <p:sp>
            <p:nvSpPr>
              <p:cNvPr id="81926"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endParaRPr lang="en-US"/>
              </a:p>
            </p:txBody>
          </p:sp>
          <p:sp>
            <p:nvSpPr>
              <p:cNvPr id="81927"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81928"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sp>
            <p:nvSpPr>
              <p:cNvPr id="81929"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81930" name="Freeform 10"/>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endParaRPr lang="en-US"/>
              </a:p>
            </p:txBody>
          </p:sp>
          <p:sp>
            <p:nvSpPr>
              <p:cNvPr id="81931" name="Freeform 11"/>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endParaRPr lang="en-US"/>
              </a:p>
            </p:txBody>
          </p:sp>
          <p:sp>
            <p:nvSpPr>
              <p:cNvPr id="81932" name="Freeform 12"/>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81933" name="Freeform 13"/>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endParaRPr lang="en-US"/>
              </a:p>
            </p:txBody>
          </p:sp>
          <p:sp>
            <p:nvSpPr>
              <p:cNvPr id="81934" name="Freeform 14"/>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endParaRPr lang="en-US"/>
              </a:p>
            </p:txBody>
          </p:sp>
          <p:sp>
            <p:nvSpPr>
              <p:cNvPr id="81935"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grpSp>
        <p:grpSp>
          <p:nvGrpSpPr>
            <p:cNvPr id="81936" name="Group 16"/>
            <p:cNvGrpSpPr>
              <a:grpSpLocks/>
            </p:cNvGrpSpPr>
            <p:nvPr userDrawn="1"/>
          </p:nvGrpSpPr>
          <p:grpSpPr bwMode="auto">
            <a:xfrm>
              <a:off x="1776" y="3631"/>
              <a:ext cx="1626" cy="683"/>
              <a:chOff x="1776" y="3631"/>
              <a:chExt cx="1626" cy="683"/>
            </a:xfrm>
          </p:grpSpPr>
          <p:sp>
            <p:nvSpPr>
              <p:cNvPr id="81937"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endParaRPr lang="en-US"/>
              </a:p>
            </p:txBody>
          </p:sp>
          <p:sp>
            <p:nvSpPr>
              <p:cNvPr id="81938"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endParaRPr lang="en-US"/>
              </a:p>
            </p:txBody>
          </p:sp>
          <p:sp>
            <p:nvSpPr>
              <p:cNvPr id="81939"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endParaRPr lang="en-US"/>
              </a:p>
            </p:txBody>
          </p:sp>
          <p:sp>
            <p:nvSpPr>
              <p:cNvPr id="81940"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81941"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81942"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81943"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endParaRPr lang="en-US"/>
              </a:p>
            </p:txBody>
          </p:sp>
          <p:sp>
            <p:nvSpPr>
              <p:cNvPr id="81944"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endParaRPr lang="en-US"/>
              </a:p>
            </p:txBody>
          </p:sp>
          <p:sp>
            <p:nvSpPr>
              <p:cNvPr id="81945"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endParaRPr lang="en-US"/>
              </a:p>
            </p:txBody>
          </p:sp>
          <p:sp>
            <p:nvSpPr>
              <p:cNvPr id="81946"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endParaRPr lang="en-US"/>
              </a:p>
            </p:txBody>
          </p:sp>
          <p:sp>
            <p:nvSpPr>
              <p:cNvPr id="81947"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endParaRPr lang="en-US"/>
              </a:p>
            </p:txBody>
          </p:sp>
          <p:sp>
            <p:nvSpPr>
              <p:cNvPr id="81948"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endParaRPr lang="en-US"/>
              </a:p>
            </p:txBody>
          </p:sp>
          <p:sp>
            <p:nvSpPr>
              <p:cNvPr id="81949"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endParaRPr lang="en-US"/>
              </a:p>
            </p:txBody>
          </p:sp>
          <p:sp>
            <p:nvSpPr>
              <p:cNvPr id="81950"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endParaRPr lang="en-US"/>
              </a:p>
            </p:txBody>
          </p:sp>
          <p:sp>
            <p:nvSpPr>
              <p:cNvPr id="81951"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81952"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81953"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81954"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endParaRPr lang="en-US"/>
              </a:p>
            </p:txBody>
          </p:sp>
        </p:grpSp>
        <p:grpSp>
          <p:nvGrpSpPr>
            <p:cNvPr id="81955" name="Group 35"/>
            <p:cNvGrpSpPr>
              <a:grpSpLocks/>
            </p:cNvGrpSpPr>
            <p:nvPr userDrawn="1"/>
          </p:nvGrpSpPr>
          <p:grpSpPr bwMode="auto">
            <a:xfrm>
              <a:off x="4128" y="3360"/>
              <a:ext cx="1351" cy="821"/>
              <a:chOff x="4128" y="3360"/>
              <a:chExt cx="1351" cy="821"/>
            </a:xfrm>
          </p:grpSpPr>
          <p:sp>
            <p:nvSpPr>
              <p:cNvPr id="81956" name="Freeform 36"/>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81957" name="Freeform 37"/>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81958" name="Freeform 38"/>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endParaRPr lang="en-US"/>
              </a:p>
            </p:txBody>
          </p:sp>
          <p:sp>
            <p:nvSpPr>
              <p:cNvPr id="81959" name="Freeform 39"/>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81960" name="Freeform 40"/>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81961" name="Freeform 41"/>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81962" name="Freeform 42"/>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81963" name="Freeform 43"/>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endParaRPr lang="en-US"/>
              </a:p>
            </p:txBody>
          </p:sp>
          <p:sp>
            <p:nvSpPr>
              <p:cNvPr id="81964" name="Freeform 44"/>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endParaRPr lang="en-US"/>
              </a:p>
            </p:txBody>
          </p:sp>
          <p:sp>
            <p:nvSpPr>
              <p:cNvPr id="81965" name="Freeform 45"/>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81966" name="Freeform 46"/>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81967"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endParaRPr lang="en-US"/>
              </a:p>
            </p:txBody>
          </p:sp>
          <p:sp>
            <p:nvSpPr>
              <p:cNvPr id="81968"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endParaRPr lang="en-US"/>
              </a:p>
            </p:txBody>
          </p:sp>
          <p:sp>
            <p:nvSpPr>
              <p:cNvPr id="81969"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81970"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81971"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81972"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grpSp>
        <p:grpSp>
          <p:nvGrpSpPr>
            <p:cNvPr id="81973" name="Group 53"/>
            <p:cNvGrpSpPr>
              <a:grpSpLocks/>
            </p:cNvGrpSpPr>
            <p:nvPr userDrawn="1"/>
          </p:nvGrpSpPr>
          <p:grpSpPr bwMode="auto">
            <a:xfrm>
              <a:off x="5280" y="3024"/>
              <a:ext cx="425" cy="258"/>
              <a:chOff x="5280" y="3024"/>
              <a:chExt cx="425" cy="258"/>
            </a:xfrm>
          </p:grpSpPr>
          <p:sp>
            <p:nvSpPr>
              <p:cNvPr id="81974" name="Freeform 54"/>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81975" name="Freeform 55"/>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81976" name="Freeform 56"/>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81977" name="Freeform 57"/>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81978" name="Freeform 58"/>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81979" name="Freeform 59"/>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81980" name="Freeform 60"/>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grpSp>
            <p:nvGrpSpPr>
              <p:cNvPr id="81981" name="Group 61"/>
              <p:cNvGrpSpPr>
                <a:grpSpLocks/>
              </p:cNvGrpSpPr>
              <p:nvPr/>
            </p:nvGrpSpPr>
            <p:grpSpPr bwMode="auto">
              <a:xfrm>
                <a:off x="5381" y="3085"/>
                <a:ext cx="227" cy="132"/>
                <a:chOff x="5381" y="3085"/>
                <a:chExt cx="227" cy="132"/>
              </a:xfrm>
            </p:grpSpPr>
            <p:sp>
              <p:nvSpPr>
                <p:cNvPr id="81982"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81983"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sp>
              <p:nvSpPr>
                <p:cNvPr id="81984"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81985"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grpSp>
        </p:grpSp>
      </p:grpSp>
      <p:sp>
        <p:nvSpPr>
          <p:cNvPr id="81986" name="Rectangle 66"/>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81987"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81988" name="Rectangle 68"/>
          <p:cNvSpPr>
            <a:spLocks noGrp="1" noChangeArrowheads="1"/>
          </p:cNvSpPr>
          <p:nvPr>
            <p:ph type="dt" sz="quarter" idx="2"/>
          </p:nvPr>
        </p:nvSpPr>
        <p:spPr>
          <a:xfrm>
            <a:off x="457200" y="6248400"/>
            <a:ext cx="2133600" cy="457200"/>
          </a:xfrm>
        </p:spPr>
        <p:txBody>
          <a:bodyPr/>
          <a:lstStyle>
            <a:lvl1pPr>
              <a:defRPr/>
            </a:lvl1pPr>
          </a:lstStyle>
          <a:p>
            <a:endParaRPr lang="en-US"/>
          </a:p>
        </p:txBody>
      </p:sp>
      <p:sp>
        <p:nvSpPr>
          <p:cNvPr id="81989" name="Rectangle 69"/>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81990" name="Rectangle 70"/>
          <p:cNvSpPr>
            <a:spLocks noGrp="1" noChangeArrowheads="1"/>
          </p:cNvSpPr>
          <p:nvPr>
            <p:ph type="sldNum" sz="quarter" idx="4"/>
          </p:nvPr>
        </p:nvSpPr>
        <p:spPr>
          <a:xfrm>
            <a:off x="6553200" y="6248400"/>
            <a:ext cx="2133600" cy="457200"/>
          </a:xfrm>
        </p:spPr>
        <p:txBody>
          <a:bodyPr/>
          <a:lstStyle>
            <a:lvl1pPr>
              <a:defRPr/>
            </a:lvl1pPr>
          </a:lstStyle>
          <a:p>
            <a:fld id="{049B7287-01F0-43BB-A51A-FE65A7F57986}" type="slidenum">
              <a:rPr lang="en-US"/>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3204A89-0096-472A-80AB-27A4F7A6863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0A9357D-FFA2-4210-80E0-BEE74BF7C247}"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6F6A427-CA59-4D75-A218-2FF1046E930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881C49BC-3CCC-4C6D-ABAE-ACFDADB3893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7B0FB21-C1DF-496E-8F8F-6A9EB7047E6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268CED3-7804-4E48-96CA-960A72596599}"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F041444-A9F2-474D-AB89-C813D432522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0EC70B4-53A0-45FA-A621-43BA4E94399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71B41F1-5BEF-4307-9844-CDED7A84D39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483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483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711C855-4302-43CF-A4E2-728A6D5341D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Freeform 2"/>
          <p:cNvSpPr>
            <a:spLocks/>
          </p:cNvSpPr>
          <p:nvPr/>
        </p:nvSpPr>
        <p:spPr bwMode="hidden">
          <a:xfrm>
            <a:off x="6627813" y="6429375"/>
            <a:ext cx="285750" cy="209550"/>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w="9525">
            <a:noFill/>
            <a:round/>
            <a:headEnd/>
            <a:tailEnd/>
          </a:ln>
        </p:spPr>
        <p:txBody>
          <a:bodyPr/>
          <a:lstStyle/>
          <a:p>
            <a:endParaRPr lang="en-US"/>
          </a:p>
        </p:txBody>
      </p:sp>
      <p:grpSp>
        <p:nvGrpSpPr>
          <p:cNvPr id="80899" name="Group 3"/>
          <p:cNvGrpSpPr>
            <a:grpSpLocks/>
          </p:cNvGrpSpPr>
          <p:nvPr/>
        </p:nvGrpSpPr>
        <p:grpSpPr bwMode="auto">
          <a:xfrm>
            <a:off x="3175" y="4267200"/>
            <a:ext cx="9140825" cy="2590800"/>
            <a:chOff x="2" y="2688"/>
            <a:chExt cx="5758" cy="1632"/>
          </a:xfrm>
        </p:grpSpPr>
        <p:sp>
          <p:nvSpPr>
            <p:cNvPr id="80900" name="Freeform 4"/>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grpSp>
          <p:nvGrpSpPr>
            <p:cNvPr id="80901" name="Group 5"/>
            <p:cNvGrpSpPr>
              <a:grpSpLocks/>
            </p:cNvGrpSpPr>
            <p:nvPr userDrawn="1"/>
          </p:nvGrpSpPr>
          <p:grpSpPr bwMode="auto">
            <a:xfrm>
              <a:off x="3528" y="3715"/>
              <a:ext cx="792" cy="521"/>
              <a:chOff x="3527" y="3715"/>
              <a:chExt cx="792" cy="521"/>
            </a:xfrm>
          </p:grpSpPr>
          <p:sp>
            <p:nvSpPr>
              <p:cNvPr id="80902"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endParaRPr lang="en-US"/>
              </a:p>
            </p:txBody>
          </p:sp>
          <p:sp>
            <p:nvSpPr>
              <p:cNvPr id="80903"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endParaRPr lang="en-US"/>
              </a:p>
            </p:txBody>
          </p:sp>
          <p:sp>
            <p:nvSpPr>
              <p:cNvPr id="80904"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80905"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sp>
            <p:nvSpPr>
              <p:cNvPr id="80906"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80907" name="Freeform 11"/>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endParaRPr lang="en-US"/>
              </a:p>
            </p:txBody>
          </p:sp>
          <p:sp>
            <p:nvSpPr>
              <p:cNvPr id="80908" name="Freeform 12"/>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endParaRPr lang="en-US"/>
              </a:p>
            </p:txBody>
          </p:sp>
          <p:sp>
            <p:nvSpPr>
              <p:cNvPr id="80909" name="Freeform 13"/>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80910" name="Freeform 14"/>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endParaRPr lang="en-US"/>
              </a:p>
            </p:txBody>
          </p:sp>
          <p:sp>
            <p:nvSpPr>
              <p:cNvPr id="80911" name="Freeform 15"/>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endParaRPr lang="en-US"/>
              </a:p>
            </p:txBody>
          </p:sp>
          <p:sp>
            <p:nvSpPr>
              <p:cNvPr id="80912"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grpSp>
        <p:grpSp>
          <p:nvGrpSpPr>
            <p:cNvPr id="80913" name="Group 17"/>
            <p:cNvGrpSpPr>
              <a:grpSpLocks/>
            </p:cNvGrpSpPr>
            <p:nvPr userDrawn="1"/>
          </p:nvGrpSpPr>
          <p:grpSpPr bwMode="auto">
            <a:xfrm>
              <a:off x="1776" y="3631"/>
              <a:ext cx="1626" cy="683"/>
              <a:chOff x="1776" y="3631"/>
              <a:chExt cx="1626" cy="683"/>
            </a:xfrm>
          </p:grpSpPr>
          <p:sp>
            <p:nvSpPr>
              <p:cNvPr id="80914"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endParaRPr lang="en-US"/>
              </a:p>
            </p:txBody>
          </p:sp>
          <p:sp>
            <p:nvSpPr>
              <p:cNvPr id="80915"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endParaRPr lang="en-US"/>
              </a:p>
            </p:txBody>
          </p:sp>
          <p:sp>
            <p:nvSpPr>
              <p:cNvPr id="80916"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endParaRPr lang="en-US"/>
              </a:p>
            </p:txBody>
          </p:sp>
          <p:sp>
            <p:nvSpPr>
              <p:cNvPr id="80917"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80918"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80919"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80920"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endParaRPr lang="en-US"/>
              </a:p>
            </p:txBody>
          </p:sp>
          <p:sp>
            <p:nvSpPr>
              <p:cNvPr id="80921"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endParaRPr lang="en-US"/>
              </a:p>
            </p:txBody>
          </p:sp>
          <p:sp>
            <p:nvSpPr>
              <p:cNvPr id="80922" name="Freeform 26"/>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endParaRPr lang="en-US"/>
              </a:p>
            </p:txBody>
          </p:sp>
          <p:sp>
            <p:nvSpPr>
              <p:cNvPr id="80923" name="Freeform 27"/>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endParaRPr lang="en-US"/>
              </a:p>
            </p:txBody>
          </p:sp>
          <p:sp>
            <p:nvSpPr>
              <p:cNvPr id="80924" name="Freeform 28"/>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endParaRPr lang="en-US"/>
              </a:p>
            </p:txBody>
          </p:sp>
          <p:sp>
            <p:nvSpPr>
              <p:cNvPr id="80925" name="Freeform 29"/>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endParaRPr lang="en-US"/>
              </a:p>
            </p:txBody>
          </p:sp>
          <p:sp>
            <p:nvSpPr>
              <p:cNvPr id="80926" name="Freeform 30"/>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endParaRPr lang="en-US"/>
              </a:p>
            </p:txBody>
          </p:sp>
          <p:sp>
            <p:nvSpPr>
              <p:cNvPr id="80927" name="Freeform 31"/>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endParaRPr lang="en-US"/>
              </a:p>
            </p:txBody>
          </p:sp>
          <p:sp>
            <p:nvSpPr>
              <p:cNvPr id="80928" name="Freeform 32"/>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80929" name="Freeform 33"/>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80930" name="Freeform 34"/>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80931" name="Freeform 35"/>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endParaRPr lang="en-US"/>
              </a:p>
            </p:txBody>
          </p:sp>
        </p:grpSp>
        <p:grpSp>
          <p:nvGrpSpPr>
            <p:cNvPr id="80932" name="Group 36"/>
            <p:cNvGrpSpPr>
              <a:grpSpLocks/>
            </p:cNvGrpSpPr>
            <p:nvPr userDrawn="1"/>
          </p:nvGrpSpPr>
          <p:grpSpPr bwMode="auto">
            <a:xfrm>
              <a:off x="4128" y="3360"/>
              <a:ext cx="1351" cy="821"/>
              <a:chOff x="4128" y="3360"/>
              <a:chExt cx="1351" cy="821"/>
            </a:xfrm>
          </p:grpSpPr>
          <p:sp>
            <p:nvSpPr>
              <p:cNvPr id="80933" name="Freeform 37"/>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80934" name="Freeform 38"/>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80935" name="Freeform 39"/>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endParaRPr lang="en-US"/>
              </a:p>
            </p:txBody>
          </p:sp>
          <p:sp>
            <p:nvSpPr>
              <p:cNvPr id="80936" name="Freeform 40"/>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80937" name="Freeform 41"/>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80938" name="Freeform 42"/>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80939" name="Freeform 43"/>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80940" name="Freeform 44"/>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endParaRPr lang="en-US"/>
              </a:p>
            </p:txBody>
          </p:sp>
          <p:sp>
            <p:nvSpPr>
              <p:cNvPr id="80941" name="Freeform 45"/>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endParaRPr lang="en-US"/>
              </a:p>
            </p:txBody>
          </p:sp>
          <p:sp>
            <p:nvSpPr>
              <p:cNvPr id="80942" name="Freeform 46"/>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80943" name="Freeform 47"/>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80944"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endParaRPr lang="en-US"/>
              </a:p>
            </p:txBody>
          </p:sp>
          <p:sp>
            <p:nvSpPr>
              <p:cNvPr id="80945"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endParaRPr lang="en-US"/>
              </a:p>
            </p:txBody>
          </p:sp>
          <p:sp>
            <p:nvSpPr>
              <p:cNvPr id="80946"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80947"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80948"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80949"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grpSp>
        <p:grpSp>
          <p:nvGrpSpPr>
            <p:cNvPr id="80950" name="Group 54"/>
            <p:cNvGrpSpPr>
              <a:grpSpLocks/>
            </p:cNvGrpSpPr>
            <p:nvPr userDrawn="1"/>
          </p:nvGrpSpPr>
          <p:grpSpPr bwMode="auto">
            <a:xfrm>
              <a:off x="5280" y="3024"/>
              <a:ext cx="425" cy="258"/>
              <a:chOff x="5280" y="3024"/>
              <a:chExt cx="425" cy="258"/>
            </a:xfrm>
          </p:grpSpPr>
          <p:sp>
            <p:nvSpPr>
              <p:cNvPr id="80951" name="Freeform 55"/>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80952" name="Freeform 56"/>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80953" name="Freeform 57"/>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80954" name="Freeform 58"/>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80955" name="Freeform 59"/>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80956" name="Freeform 60"/>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80957" name="Freeform 61"/>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grpSp>
            <p:nvGrpSpPr>
              <p:cNvPr id="80958" name="Group 62"/>
              <p:cNvGrpSpPr>
                <a:grpSpLocks/>
              </p:cNvGrpSpPr>
              <p:nvPr/>
            </p:nvGrpSpPr>
            <p:grpSpPr bwMode="auto">
              <a:xfrm>
                <a:off x="5381" y="3085"/>
                <a:ext cx="227" cy="132"/>
                <a:chOff x="5381" y="3085"/>
                <a:chExt cx="227" cy="132"/>
              </a:xfrm>
            </p:grpSpPr>
            <p:sp>
              <p:nvSpPr>
                <p:cNvPr id="80959"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80960"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sp>
              <p:nvSpPr>
                <p:cNvPr id="80961"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80962"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grpSp>
        </p:grpSp>
      </p:grpSp>
      <p:sp>
        <p:nvSpPr>
          <p:cNvPr id="80963" name="Rectangle 67"/>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80964" name="Rectangle 68"/>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0965" name="Rectangle 69"/>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endParaRPr lang="en-US"/>
          </a:p>
        </p:txBody>
      </p:sp>
      <p:sp>
        <p:nvSpPr>
          <p:cNvPr id="80966" name="Rectangle 70"/>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defRPr>
            </a:lvl1pPr>
          </a:lstStyle>
          <a:p>
            <a:endParaRPr lang="en-US"/>
          </a:p>
        </p:txBody>
      </p:sp>
      <p:sp>
        <p:nvSpPr>
          <p:cNvPr id="80967" name="Rectangle 71"/>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fld id="{51995C1A-2E95-40C1-A2F3-A5E86CD3EB4F}"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8.jpeg"/><Relationship Id="rId4" Type="http://schemas.openxmlformats.org/officeDocument/2006/relationships/image" Target="../media/image13.jpeg"/><Relationship Id="rId9" Type="http://schemas.openxmlformats.org/officeDocument/2006/relationships/hyperlink" Target="http://www.mdkidspage.org/images/baybridge.jp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image" Target="../media/image49.jpeg"/></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http://www.arlingtonenvironment.org/barrel.php"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arlingtonva.us/stormwaterwise"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3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3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awinquist@arlingtonva.us" TargetMode="External"/><Relationship Id="rId2" Type="http://schemas.openxmlformats.org/officeDocument/2006/relationships/hyperlink" Target="mailto:jharn@arlingtonva.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P7261766.JPG"/>
          <p:cNvPicPr>
            <a:picLocks noChangeAspect="1"/>
          </p:cNvPicPr>
          <p:nvPr/>
        </p:nvPicPr>
        <p:blipFill>
          <a:blip r:embed="rId3" cstate="screen"/>
          <a:stretch>
            <a:fillRect/>
          </a:stretch>
        </p:blipFill>
        <p:spPr>
          <a:xfrm>
            <a:off x="2971800" y="4191000"/>
            <a:ext cx="2946400" cy="2209800"/>
          </a:xfrm>
          <a:prstGeom prst="rect">
            <a:avLst/>
          </a:prstGeom>
        </p:spPr>
      </p:pic>
      <p:pic>
        <p:nvPicPr>
          <p:cNvPr id="13" name="Picture 12" descr="DSCN0435.JPG"/>
          <p:cNvPicPr>
            <a:picLocks noChangeAspect="1"/>
          </p:cNvPicPr>
          <p:nvPr/>
        </p:nvPicPr>
        <p:blipFill>
          <a:blip r:embed="rId4" cstate="screen"/>
          <a:stretch>
            <a:fillRect/>
          </a:stretch>
        </p:blipFill>
        <p:spPr>
          <a:xfrm>
            <a:off x="2895600" y="1981200"/>
            <a:ext cx="3048000" cy="2286000"/>
          </a:xfrm>
          <a:prstGeom prst="rect">
            <a:avLst/>
          </a:prstGeom>
        </p:spPr>
      </p:pic>
      <p:pic>
        <p:nvPicPr>
          <p:cNvPr id="1027" name="Picture 3" descr="L:\team\ENVIRONMENTAL-PLANNING\Awinquist\FishSampling\PA122558.JPG"/>
          <p:cNvPicPr>
            <a:picLocks noChangeAspect="1" noChangeArrowheads="1"/>
          </p:cNvPicPr>
          <p:nvPr/>
        </p:nvPicPr>
        <p:blipFill>
          <a:blip r:embed="rId5" cstate="screen"/>
          <a:srcRect/>
          <a:stretch>
            <a:fillRect/>
          </a:stretch>
        </p:blipFill>
        <p:spPr bwMode="auto">
          <a:xfrm>
            <a:off x="5334000" y="3810000"/>
            <a:ext cx="2743200" cy="2057279"/>
          </a:xfrm>
          <a:prstGeom prst="rect">
            <a:avLst/>
          </a:prstGeom>
          <a:noFill/>
        </p:spPr>
      </p:pic>
      <p:pic>
        <p:nvPicPr>
          <p:cNvPr id="1026" name="Picture 2" descr="C:\Documents and Settings\awinquist\My Documents\My Pictures\Stormwater\PC012031.JPG"/>
          <p:cNvPicPr>
            <a:picLocks noChangeAspect="1" noChangeArrowheads="1"/>
          </p:cNvPicPr>
          <p:nvPr/>
        </p:nvPicPr>
        <p:blipFill>
          <a:blip r:embed="rId6" cstate="screen"/>
          <a:srcRect/>
          <a:stretch>
            <a:fillRect/>
          </a:stretch>
        </p:blipFill>
        <p:spPr bwMode="auto">
          <a:xfrm>
            <a:off x="533400" y="3886200"/>
            <a:ext cx="2743363" cy="2057400"/>
          </a:xfrm>
          <a:prstGeom prst="rect">
            <a:avLst/>
          </a:prstGeom>
          <a:noFill/>
        </p:spPr>
      </p:pic>
      <p:sp>
        <p:nvSpPr>
          <p:cNvPr id="8" name="Title 7"/>
          <p:cNvSpPr>
            <a:spLocks noGrp="1"/>
          </p:cNvSpPr>
          <p:nvPr>
            <p:ph type="ctrTitle" sz="quarter"/>
          </p:nvPr>
        </p:nvSpPr>
        <p:spPr>
          <a:xfrm>
            <a:off x="457200" y="304800"/>
            <a:ext cx="8229600" cy="1295400"/>
          </a:xfrm>
        </p:spPr>
        <p:txBody>
          <a:bodyPr/>
          <a:lstStyle/>
          <a:p>
            <a:r>
              <a:rPr lang="en-US" sz="3200" dirty="0" smtClean="0">
                <a:effectLst>
                  <a:outerShdw blurRad="38100" dist="38100" dir="2700000" algn="tl">
                    <a:srgbClr val="000000">
                      <a:alpha val="43137"/>
                    </a:srgbClr>
                  </a:outerShdw>
                </a:effectLst>
              </a:rPr>
              <a:t>Arlington County’s Watershed</a:t>
            </a:r>
            <a:br>
              <a:rPr lang="en-US" sz="3200" dirty="0" smtClean="0">
                <a:effectLst>
                  <a:outerShdw blurRad="38100" dist="38100" dir="2700000" algn="tl">
                    <a:srgbClr val="000000">
                      <a:alpha val="43137"/>
                    </a:srgbClr>
                  </a:outerShdw>
                </a:effectLst>
              </a:rPr>
            </a:br>
            <a:r>
              <a:rPr lang="en-US" sz="3200" dirty="0" smtClean="0">
                <a:effectLst>
                  <a:outerShdw blurRad="38100" dist="38100" dir="2700000" algn="tl">
                    <a:srgbClr val="000000">
                      <a:alpha val="43137"/>
                    </a:srgbClr>
                  </a:outerShdw>
                </a:effectLst>
              </a:rPr>
              <a:t>Improvement Programs</a:t>
            </a:r>
            <a:r>
              <a:rPr lang="en-US" sz="3600" dirty="0" smtClean="0">
                <a:effectLst>
                  <a:outerShdw blurRad="38100" dist="38100" dir="2700000" algn="tl">
                    <a:srgbClr val="000000">
                      <a:alpha val="43137"/>
                    </a:srgbClr>
                  </a:outerShdw>
                </a:effectLst>
              </a:rPr>
              <a:t/>
            </a:r>
            <a:br>
              <a:rPr lang="en-US" sz="3600" dirty="0" smtClean="0">
                <a:effectLst>
                  <a:outerShdw blurRad="38100" dist="38100" dir="2700000" algn="tl">
                    <a:srgbClr val="000000">
                      <a:alpha val="43137"/>
                    </a:srgbClr>
                  </a:outerShdw>
                </a:effectLst>
              </a:rPr>
            </a:br>
            <a:endParaRPr lang="en-US" sz="2000" i="1" dirty="0">
              <a:effectLst>
                <a:outerShdw blurRad="38100" dist="38100" dir="2700000" algn="tl">
                  <a:srgbClr val="000000">
                    <a:alpha val="43137"/>
                  </a:srgbClr>
                </a:outerShdw>
              </a:effectLst>
            </a:endParaRPr>
          </a:p>
        </p:txBody>
      </p:sp>
      <p:pic>
        <p:nvPicPr>
          <p:cNvPr id="21513" name="Picture 9" descr="logo_EnvirServ_vert_2clr"/>
          <p:cNvPicPr>
            <a:picLocks noChangeAspect="1" noChangeArrowheads="1"/>
          </p:cNvPicPr>
          <p:nvPr/>
        </p:nvPicPr>
        <p:blipFill>
          <a:blip r:embed="rId7" cstate="screen"/>
          <a:srcRect/>
          <a:stretch>
            <a:fillRect/>
          </a:stretch>
        </p:blipFill>
        <p:spPr bwMode="auto">
          <a:xfrm>
            <a:off x="8305800" y="6086613"/>
            <a:ext cx="762000" cy="701261"/>
          </a:xfrm>
          <a:prstGeom prst="rect">
            <a:avLst/>
          </a:prstGeom>
          <a:noFill/>
          <a:ln w="9525" algn="in">
            <a:noFill/>
            <a:miter lim="800000"/>
            <a:headEnd/>
            <a:tailEnd/>
          </a:ln>
          <a:effectLst/>
        </p:spPr>
      </p:pic>
      <p:pic>
        <p:nvPicPr>
          <p:cNvPr id="7" name="Picture 6" descr="Picture 010.jpg"/>
          <p:cNvPicPr>
            <a:picLocks noChangeAspect="1"/>
          </p:cNvPicPr>
          <p:nvPr/>
        </p:nvPicPr>
        <p:blipFill>
          <a:blip r:embed="rId8" cstate="screen"/>
          <a:stretch>
            <a:fillRect/>
          </a:stretch>
        </p:blipFill>
        <p:spPr>
          <a:xfrm>
            <a:off x="381000" y="1752600"/>
            <a:ext cx="3005328" cy="2253996"/>
          </a:xfrm>
          <a:prstGeom prst="rect">
            <a:avLst/>
          </a:prstGeom>
        </p:spPr>
      </p:pic>
      <p:pic>
        <p:nvPicPr>
          <p:cNvPr id="10" name="Picture 9" descr="IMG_0040.JPG"/>
          <p:cNvPicPr>
            <a:picLocks noChangeAspect="1"/>
          </p:cNvPicPr>
          <p:nvPr/>
        </p:nvPicPr>
        <p:blipFill>
          <a:blip r:embed="rId9" cstate="screen"/>
          <a:stretch>
            <a:fillRect/>
          </a:stretch>
        </p:blipFill>
        <p:spPr>
          <a:xfrm>
            <a:off x="5486400" y="1752600"/>
            <a:ext cx="3203439" cy="2133600"/>
          </a:xfrm>
          <a:prstGeom prst="rect">
            <a:avLst/>
          </a:prstGeom>
        </p:spPr>
      </p:pic>
      <p:sp>
        <p:nvSpPr>
          <p:cNvPr id="14" name="TextBox 13"/>
          <p:cNvSpPr txBox="1"/>
          <p:nvPr/>
        </p:nvSpPr>
        <p:spPr>
          <a:xfrm>
            <a:off x="685800" y="6400800"/>
            <a:ext cx="1353256" cy="276999"/>
          </a:xfrm>
          <a:prstGeom prst="rect">
            <a:avLst/>
          </a:prstGeom>
          <a:noFill/>
        </p:spPr>
        <p:txBody>
          <a:bodyPr wrap="none" rtlCol="0">
            <a:spAutoFit/>
          </a:bodyPr>
          <a:lstStyle/>
          <a:p>
            <a:r>
              <a:rPr lang="en-US" sz="1200" dirty="0" smtClean="0"/>
              <a:t>February 7, 2012</a:t>
            </a:r>
            <a:endParaRPr lang="en-US" sz="1200" dirty="0"/>
          </a:p>
        </p:txBody>
      </p:sp>
      <p:sp>
        <p:nvSpPr>
          <p:cNvPr id="11" name="Rectangle 10"/>
          <p:cNvSpPr/>
          <p:nvPr/>
        </p:nvSpPr>
        <p:spPr>
          <a:xfrm>
            <a:off x="152400" y="5943600"/>
            <a:ext cx="2362200" cy="523220"/>
          </a:xfrm>
          <a:prstGeom prst="rect">
            <a:avLst/>
          </a:prstGeom>
        </p:spPr>
        <p:txBody>
          <a:bodyPr wrap="square">
            <a:spAutoFit/>
          </a:bodyPr>
          <a:lstStyle/>
          <a:p>
            <a:pPr algn="ctr"/>
            <a:r>
              <a:rPr lang="en-US" sz="1400" dirty="0" smtClean="0"/>
              <a:t>Arlington County</a:t>
            </a:r>
          </a:p>
          <a:p>
            <a:pPr algn="ctr"/>
            <a:r>
              <a:rPr lang="en-US" sz="1400" dirty="0" smtClean="0"/>
              <a:t>Civic Federation Meeting</a:t>
            </a:r>
            <a:endParaRPr lang="en-US"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sz="2800" dirty="0" smtClean="0"/>
              <a:t>Current conditions</a:t>
            </a:r>
          </a:p>
          <a:p>
            <a:pPr>
              <a:buNone/>
            </a:pPr>
            <a:endParaRPr lang="en-US" sz="1200" dirty="0" smtClean="0"/>
          </a:p>
          <a:p>
            <a:r>
              <a:rPr lang="en-US" sz="2800" dirty="0" smtClean="0"/>
              <a:t>What is the County doing?</a:t>
            </a:r>
          </a:p>
          <a:p>
            <a:endParaRPr lang="en-US" sz="1200" dirty="0" smtClean="0"/>
          </a:p>
          <a:p>
            <a:r>
              <a:rPr lang="en-US" sz="2800" dirty="0" smtClean="0"/>
              <a:t>How are potential watershed improvement projects identified?</a:t>
            </a:r>
          </a:p>
          <a:p>
            <a:endParaRPr lang="en-US" sz="1200" dirty="0" smtClean="0"/>
          </a:p>
          <a:p>
            <a:r>
              <a:rPr lang="en-US" sz="2800" dirty="0" smtClean="0"/>
              <a:t>What can you do?</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hesapeake-Watershed"/>
          <p:cNvPicPr>
            <a:picLocks noChangeAspect="1" noChangeArrowheads="1"/>
          </p:cNvPicPr>
          <p:nvPr/>
        </p:nvPicPr>
        <p:blipFill>
          <a:blip r:embed="rId3" cstate="screen"/>
          <a:srcRect/>
          <a:stretch>
            <a:fillRect/>
          </a:stretch>
        </p:blipFill>
        <p:spPr bwMode="auto">
          <a:xfrm>
            <a:off x="5528052" y="1371600"/>
            <a:ext cx="3358773" cy="4343400"/>
          </a:xfrm>
          <a:prstGeom prst="rect">
            <a:avLst/>
          </a:prstGeom>
          <a:noFill/>
          <a:ln w="9525">
            <a:noFill/>
            <a:miter lim="800000"/>
            <a:headEnd/>
            <a:tailEnd/>
          </a:ln>
        </p:spPr>
      </p:pic>
      <p:pic>
        <p:nvPicPr>
          <p:cNvPr id="5" name="Picture 13"/>
          <p:cNvPicPr>
            <a:picLocks noChangeAspect="1" noChangeArrowheads="1"/>
          </p:cNvPicPr>
          <p:nvPr/>
        </p:nvPicPr>
        <p:blipFill>
          <a:blip r:embed="rId4" cstate="screen"/>
          <a:srcRect/>
          <a:stretch>
            <a:fillRect/>
          </a:stretch>
        </p:blipFill>
        <p:spPr bwMode="auto">
          <a:xfrm>
            <a:off x="228600" y="1143000"/>
            <a:ext cx="5137241" cy="4800600"/>
          </a:xfrm>
          <a:prstGeom prst="rect">
            <a:avLst/>
          </a:prstGeom>
          <a:noFill/>
          <a:ln w="12700" cap="sq">
            <a:noFill/>
            <a:miter lim="800000"/>
            <a:headEnd type="none" w="sm" len="sm"/>
            <a:tailEnd type="none" w="sm" len="sm"/>
          </a:ln>
          <a:effectLst/>
        </p:spPr>
      </p:pic>
      <p:sp>
        <p:nvSpPr>
          <p:cNvPr id="6" name="Text Box 14"/>
          <p:cNvSpPr txBox="1">
            <a:spLocks noChangeArrowheads="1"/>
          </p:cNvSpPr>
          <p:nvPr/>
        </p:nvSpPr>
        <p:spPr bwMode="auto">
          <a:xfrm>
            <a:off x="1447800" y="457200"/>
            <a:ext cx="2895600" cy="369332"/>
          </a:xfrm>
          <a:prstGeom prst="rect">
            <a:avLst/>
          </a:prstGeom>
          <a:noFill/>
          <a:ln w="12700" cap="sq">
            <a:noFill/>
            <a:miter lim="800000"/>
            <a:headEnd type="none" w="sm" len="sm"/>
            <a:tailEnd type="none" w="sm" len="sm"/>
          </a:ln>
          <a:effectLst/>
        </p:spPr>
        <p:txBody>
          <a:bodyPr wrap="square">
            <a:spAutoFit/>
          </a:bodyPr>
          <a:lstStyle/>
          <a:p>
            <a:pPr eaLnBrk="1" hangingPunct="1">
              <a:spcBef>
                <a:spcPct val="50000"/>
              </a:spcBef>
            </a:pPr>
            <a:r>
              <a:rPr lang="en-US" b="1" dirty="0">
                <a:solidFill>
                  <a:schemeClr val="tx2"/>
                </a:solidFill>
                <a:effectLst>
                  <a:outerShdw blurRad="38100" dist="38100" dir="2700000" algn="tl">
                    <a:srgbClr val="000000">
                      <a:alpha val="43137"/>
                    </a:srgbClr>
                  </a:outerShdw>
                </a:effectLst>
                <a:ea typeface="ＭＳ Ｐゴシック" pitchFamily="-106" charset="-128"/>
              </a:rPr>
              <a:t>Arlington’s watersheds</a:t>
            </a:r>
          </a:p>
        </p:txBody>
      </p:sp>
      <p:sp>
        <p:nvSpPr>
          <p:cNvPr id="7" name="Text Box 15"/>
          <p:cNvSpPr txBox="1">
            <a:spLocks noChangeArrowheads="1"/>
          </p:cNvSpPr>
          <p:nvPr/>
        </p:nvSpPr>
        <p:spPr bwMode="auto">
          <a:xfrm>
            <a:off x="6046083" y="381000"/>
            <a:ext cx="2082621" cy="784830"/>
          </a:xfrm>
          <a:prstGeom prst="rect">
            <a:avLst/>
          </a:prstGeom>
          <a:noFill/>
          <a:ln w="12700" cap="sq">
            <a:noFill/>
            <a:miter lim="800000"/>
            <a:headEnd type="none" w="sm" len="sm"/>
            <a:tailEnd type="none" w="sm" len="sm"/>
          </a:ln>
          <a:effectLst/>
        </p:spPr>
        <p:txBody>
          <a:bodyPr wrap="none">
            <a:spAutoFit/>
          </a:bodyPr>
          <a:lstStyle/>
          <a:p>
            <a:pPr algn="ctr" eaLnBrk="1" hangingPunct="1">
              <a:spcBef>
                <a:spcPct val="50000"/>
              </a:spcBef>
            </a:pPr>
            <a:r>
              <a:rPr lang="en-US" b="1" dirty="0">
                <a:solidFill>
                  <a:schemeClr val="tx2"/>
                </a:solidFill>
                <a:effectLst>
                  <a:outerShdw blurRad="38100" dist="38100" dir="2700000" algn="tl">
                    <a:srgbClr val="000000">
                      <a:alpha val="43137"/>
                    </a:srgbClr>
                  </a:outerShdw>
                </a:effectLst>
                <a:ea typeface="ＭＳ Ｐゴシック" pitchFamily="-106" charset="-128"/>
              </a:rPr>
              <a:t>Chesapeake Bay </a:t>
            </a:r>
          </a:p>
          <a:p>
            <a:pPr algn="ctr" eaLnBrk="1" hangingPunct="1">
              <a:spcBef>
                <a:spcPct val="50000"/>
              </a:spcBef>
            </a:pPr>
            <a:r>
              <a:rPr lang="en-US" b="1" dirty="0">
                <a:solidFill>
                  <a:schemeClr val="tx2"/>
                </a:solidFill>
                <a:effectLst>
                  <a:outerShdw blurRad="38100" dist="38100" dir="2700000" algn="tl">
                    <a:srgbClr val="000000">
                      <a:alpha val="43137"/>
                    </a:srgbClr>
                  </a:outerShdw>
                </a:effectLst>
                <a:ea typeface="ＭＳ Ｐゴシック" pitchFamily="-106" charset="-128"/>
              </a:rPr>
              <a:t>watershed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original and remaining streams"/>
          <p:cNvPicPr>
            <a:picLocks noChangeAspect="1" noChangeArrowheads="1"/>
          </p:cNvPicPr>
          <p:nvPr/>
        </p:nvPicPr>
        <p:blipFill>
          <a:blip r:embed="rId3" cstate="screen"/>
          <a:srcRect/>
          <a:stretch>
            <a:fillRect/>
          </a:stretch>
        </p:blipFill>
        <p:spPr bwMode="auto">
          <a:xfrm>
            <a:off x="533400" y="457200"/>
            <a:ext cx="8305800" cy="6027738"/>
          </a:xfrm>
          <a:prstGeom prst="rect">
            <a:avLst/>
          </a:prstGeom>
          <a:noFill/>
        </p:spPr>
      </p:pic>
      <p:sp>
        <p:nvSpPr>
          <p:cNvPr id="4" name="Rectangle 3"/>
          <p:cNvSpPr/>
          <p:nvPr/>
        </p:nvSpPr>
        <p:spPr>
          <a:xfrm>
            <a:off x="5257800" y="990600"/>
            <a:ext cx="3200400" cy="584775"/>
          </a:xfrm>
          <a:prstGeom prst="rect">
            <a:avLst/>
          </a:prstGeom>
        </p:spPr>
        <p:txBody>
          <a:bodyPr wrap="square">
            <a:spAutoFit/>
          </a:bodyPr>
          <a:lstStyle/>
          <a:p>
            <a:pPr algn="ctr"/>
            <a:r>
              <a:rPr lang="en-US" sz="1600" b="1" dirty="0" smtClean="0">
                <a:solidFill>
                  <a:schemeClr val="bg1">
                    <a:lumMod val="75000"/>
                  </a:schemeClr>
                </a:solidFill>
                <a:latin typeface="Tahoma" pitchFamily="34" charset="0"/>
              </a:rPr>
              <a:t>Only 28.5 miles remain of</a:t>
            </a:r>
          </a:p>
          <a:p>
            <a:pPr algn="ctr"/>
            <a:r>
              <a:rPr lang="en-US" sz="1600" b="1" dirty="0" smtClean="0">
                <a:solidFill>
                  <a:schemeClr val="bg1">
                    <a:lumMod val="75000"/>
                  </a:schemeClr>
                </a:solidFill>
                <a:latin typeface="Tahoma" pitchFamily="34" charset="0"/>
              </a:rPr>
              <a:t>original stream network</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tormsewers"/>
          <p:cNvPicPr>
            <a:picLocks noChangeAspect="1" noChangeArrowheads="1"/>
          </p:cNvPicPr>
          <p:nvPr/>
        </p:nvPicPr>
        <p:blipFill>
          <a:blip r:embed="rId3" cstate="screen"/>
          <a:srcRect/>
          <a:stretch>
            <a:fillRect/>
          </a:stretch>
        </p:blipFill>
        <p:spPr bwMode="auto">
          <a:xfrm>
            <a:off x="533400" y="457200"/>
            <a:ext cx="8305800" cy="6027738"/>
          </a:xfrm>
          <a:prstGeom prst="rect">
            <a:avLst/>
          </a:prstGeom>
          <a:noFill/>
        </p:spPr>
      </p:pic>
      <p:sp>
        <p:nvSpPr>
          <p:cNvPr id="3" name="Rectangle 2"/>
          <p:cNvSpPr/>
          <p:nvPr/>
        </p:nvSpPr>
        <p:spPr>
          <a:xfrm>
            <a:off x="5638800" y="838200"/>
            <a:ext cx="2514600" cy="830997"/>
          </a:xfrm>
          <a:prstGeom prst="rect">
            <a:avLst/>
          </a:prstGeom>
        </p:spPr>
        <p:txBody>
          <a:bodyPr wrap="square">
            <a:spAutoFit/>
          </a:bodyPr>
          <a:lstStyle/>
          <a:p>
            <a:pPr algn="ctr"/>
            <a:r>
              <a:rPr lang="en-US" sz="1600" b="1" dirty="0" smtClean="0">
                <a:solidFill>
                  <a:schemeClr val="bg1">
                    <a:lumMod val="75000"/>
                  </a:schemeClr>
                </a:solidFill>
                <a:latin typeface="Tahoma" pitchFamily="34" charset="0"/>
              </a:rPr>
              <a:t>Existing </a:t>
            </a:r>
          </a:p>
          <a:p>
            <a:pPr algn="ctr"/>
            <a:r>
              <a:rPr lang="en-US" sz="1600" b="1" dirty="0" smtClean="0">
                <a:solidFill>
                  <a:schemeClr val="bg1">
                    <a:lumMod val="75000"/>
                  </a:schemeClr>
                </a:solidFill>
                <a:latin typeface="Tahoma" pitchFamily="34" charset="0"/>
              </a:rPr>
              <a:t>storm sewer network </a:t>
            </a:r>
          </a:p>
          <a:p>
            <a:pPr algn="ctr"/>
            <a:r>
              <a:rPr lang="en-US" sz="1600" b="1" dirty="0" smtClean="0">
                <a:solidFill>
                  <a:schemeClr val="bg1">
                    <a:lumMod val="75000"/>
                  </a:schemeClr>
                </a:solidFill>
                <a:latin typeface="Tahoma" pitchFamily="34" charset="0"/>
              </a:rPr>
              <a:t>= 366 miles</a:t>
            </a:r>
            <a:endParaRPr lang="en-US" sz="1600" b="1" dirty="0">
              <a:solidFill>
                <a:schemeClr val="bg1">
                  <a:lumMod val="75000"/>
                </a:schemeClr>
              </a:solidFill>
              <a:latin typeface="Tahoma"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533400" y="457200"/>
          <a:ext cx="8077200" cy="6019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p:cNvGrpSpPr>
          <p:nvPr/>
        </p:nvGrpSpPr>
        <p:grpSpPr bwMode="auto">
          <a:xfrm>
            <a:off x="304800" y="381000"/>
            <a:ext cx="3276600" cy="3695700"/>
            <a:chOff x="192" y="264"/>
            <a:chExt cx="1776" cy="2280"/>
          </a:xfrm>
        </p:grpSpPr>
        <p:pic>
          <p:nvPicPr>
            <p:cNvPr id="5" name="Picture 4" descr="02052008 Photos 027"/>
            <p:cNvPicPr>
              <a:picLocks noChangeAspect="1" noChangeArrowheads="1"/>
            </p:cNvPicPr>
            <p:nvPr/>
          </p:nvPicPr>
          <p:blipFill>
            <a:blip r:embed="rId3" cstate="screen"/>
            <a:srcRect/>
            <a:stretch>
              <a:fillRect/>
            </a:stretch>
          </p:blipFill>
          <p:spPr bwMode="auto">
            <a:xfrm>
              <a:off x="1008" y="860"/>
              <a:ext cx="960" cy="868"/>
            </a:xfrm>
            <a:prstGeom prst="rect">
              <a:avLst/>
            </a:prstGeom>
            <a:noFill/>
            <a:ln w="9525">
              <a:solidFill>
                <a:srgbClr val="CCFFFF"/>
              </a:solidFill>
              <a:miter lim="800000"/>
              <a:headEnd/>
              <a:tailEnd/>
            </a:ln>
          </p:spPr>
        </p:pic>
        <p:pic>
          <p:nvPicPr>
            <p:cNvPr id="6" name="Picture 5" descr="IMG_0070"/>
            <p:cNvPicPr>
              <a:picLocks noChangeAspect="1" noChangeArrowheads="1"/>
            </p:cNvPicPr>
            <p:nvPr/>
          </p:nvPicPr>
          <p:blipFill>
            <a:blip r:embed="rId4" cstate="screen"/>
            <a:srcRect/>
            <a:stretch>
              <a:fillRect/>
            </a:stretch>
          </p:blipFill>
          <p:spPr bwMode="auto">
            <a:xfrm>
              <a:off x="192" y="264"/>
              <a:ext cx="1056" cy="792"/>
            </a:xfrm>
            <a:prstGeom prst="rect">
              <a:avLst/>
            </a:prstGeom>
            <a:noFill/>
            <a:ln w="9525">
              <a:solidFill>
                <a:srgbClr val="CCFFFF"/>
              </a:solidFill>
              <a:miter lim="800000"/>
              <a:headEnd/>
              <a:tailEnd/>
            </a:ln>
          </p:spPr>
        </p:pic>
        <p:pic>
          <p:nvPicPr>
            <p:cNvPr id="7" name="Picture 6" descr="east outfall"/>
            <p:cNvPicPr>
              <a:picLocks noChangeAspect="1" noChangeArrowheads="1"/>
            </p:cNvPicPr>
            <p:nvPr/>
          </p:nvPicPr>
          <p:blipFill>
            <a:blip r:embed="rId5" cstate="screen"/>
            <a:srcRect/>
            <a:stretch>
              <a:fillRect/>
            </a:stretch>
          </p:blipFill>
          <p:spPr bwMode="auto">
            <a:xfrm>
              <a:off x="288" y="1419"/>
              <a:ext cx="1067" cy="1125"/>
            </a:xfrm>
            <a:prstGeom prst="rect">
              <a:avLst/>
            </a:prstGeom>
            <a:noFill/>
            <a:ln w="9525">
              <a:solidFill>
                <a:srgbClr val="CCFFFF"/>
              </a:solidFill>
              <a:miter lim="800000"/>
              <a:headEnd/>
              <a:tailEnd/>
            </a:ln>
          </p:spPr>
        </p:pic>
      </p:grpSp>
      <p:sp>
        <p:nvSpPr>
          <p:cNvPr id="8" name="Text Box 10"/>
          <p:cNvSpPr txBox="1">
            <a:spLocks noChangeArrowheads="1"/>
          </p:cNvSpPr>
          <p:nvPr/>
        </p:nvSpPr>
        <p:spPr bwMode="auto">
          <a:xfrm rot="10800000" flipV="1">
            <a:off x="4191000" y="381000"/>
            <a:ext cx="4495800" cy="1615827"/>
          </a:xfrm>
          <a:prstGeom prst="rect">
            <a:avLst/>
          </a:prstGeom>
          <a:noFill/>
          <a:ln w="9525">
            <a:noFill/>
            <a:miter lim="800000"/>
            <a:headEnd/>
            <a:tailEnd/>
          </a:ln>
        </p:spPr>
        <p:txBody>
          <a:bodyPr wrap="square">
            <a:spAutoFit/>
          </a:bodyPr>
          <a:lstStyle/>
          <a:p>
            <a:pPr eaLnBrk="1" hangingPunct="1">
              <a:spcBef>
                <a:spcPct val="50000"/>
              </a:spcBef>
            </a:pPr>
            <a:r>
              <a:rPr lang="en-US" sz="1800" b="1" dirty="0" smtClean="0">
                <a:solidFill>
                  <a:schemeClr val="tx2"/>
                </a:solidFill>
                <a:effectLst>
                  <a:outerShdw blurRad="38100" dist="38100" dir="2700000" algn="tl">
                    <a:srgbClr val="000000">
                      <a:alpha val="43137"/>
                    </a:srgbClr>
                  </a:outerShdw>
                </a:effectLst>
                <a:ea typeface="ＭＳ Ｐゴシック" pitchFamily="-106" charset="-128"/>
              </a:rPr>
              <a:t>Most of Arlington’s stormwater flows </a:t>
            </a:r>
            <a:r>
              <a:rPr lang="en-US" b="1" dirty="0" smtClean="0">
                <a:solidFill>
                  <a:schemeClr val="tx2"/>
                </a:solidFill>
                <a:effectLst>
                  <a:outerShdw blurRad="38100" dist="38100" dir="2700000" algn="tl">
                    <a:srgbClr val="000000">
                      <a:alpha val="43137"/>
                    </a:srgbClr>
                  </a:outerShdw>
                </a:effectLst>
                <a:ea typeface="ＭＳ Ｐゴシック" pitchFamily="-106" charset="-128"/>
              </a:rPr>
              <a:t>through storm sewer pipes </a:t>
            </a:r>
            <a:r>
              <a:rPr lang="en-US" b="1" u="sng" dirty="0" smtClean="0">
                <a:solidFill>
                  <a:schemeClr val="tx2"/>
                </a:solidFill>
                <a:effectLst>
                  <a:outerShdw blurRad="38100" dist="38100" dir="2700000" algn="tl">
                    <a:srgbClr val="000000">
                      <a:alpha val="43137"/>
                    </a:srgbClr>
                  </a:outerShdw>
                </a:effectLst>
                <a:ea typeface="ＭＳ Ｐゴシック" pitchFamily="-106" charset="-128"/>
              </a:rPr>
              <a:t>directly</a:t>
            </a:r>
            <a:r>
              <a:rPr lang="en-US" b="1" dirty="0" smtClean="0">
                <a:solidFill>
                  <a:schemeClr val="tx2"/>
                </a:solidFill>
                <a:effectLst>
                  <a:outerShdw blurRad="38100" dist="38100" dir="2700000" algn="tl">
                    <a:srgbClr val="000000">
                      <a:alpha val="43137"/>
                    </a:srgbClr>
                  </a:outerShdw>
                </a:effectLst>
                <a:ea typeface="ＭＳ Ｐゴシック" pitchFamily="-106" charset="-128"/>
              </a:rPr>
              <a:t> to </a:t>
            </a:r>
            <a:r>
              <a:rPr lang="en-US" sz="1800" b="1" dirty="0">
                <a:solidFill>
                  <a:schemeClr val="tx2"/>
                </a:solidFill>
                <a:effectLst>
                  <a:outerShdw blurRad="38100" dist="38100" dir="2700000" algn="tl">
                    <a:srgbClr val="000000">
                      <a:alpha val="43137"/>
                    </a:srgbClr>
                  </a:outerShdw>
                </a:effectLst>
                <a:ea typeface="ＭＳ Ｐゴシック" pitchFamily="-106" charset="-128"/>
              </a:rPr>
              <a:t>local </a:t>
            </a:r>
            <a:r>
              <a:rPr lang="en-US" sz="1800" b="1" dirty="0" smtClean="0">
                <a:solidFill>
                  <a:schemeClr val="tx2"/>
                </a:solidFill>
                <a:effectLst>
                  <a:outerShdw blurRad="38100" dist="38100" dir="2700000" algn="tl">
                    <a:srgbClr val="000000">
                      <a:alpha val="43137"/>
                    </a:srgbClr>
                  </a:outerShdw>
                </a:effectLst>
                <a:ea typeface="ＭＳ Ｐゴシック" pitchFamily="-106" charset="-128"/>
              </a:rPr>
              <a:t>streams, then</a:t>
            </a:r>
            <a:r>
              <a:rPr lang="en-US" b="1" dirty="0" smtClean="0">
                <a:solidFill>
                  <a:schemeClr val="tx2"/>
                </a:solidFill>
                <a:effectLst>
                  <a:outerShdw blurRad="38100" dist="38100" dir="2700000" algn="tl">
                    <a:srgbClr val="000000">
                      <a:alpha val="43137"/>
                    </a:srgbClr>
                  </a:outerShdw>
                </a:effectLst>
                <a:ea typeface="ＭＳ Ｐゴシック" pitchFamily="-106" charset="-128"/>
              </a:rPr>
              <a:t> flows down the Potomac River to the Chesapeake Bay</a:t>
            </a:r>
          </a:p>
          <a:p>
            <a:pPr eaLnBrk="1" hangingPunct="1">
              <a:spcBef>
                <a:spcPct val="50000"/>
              </a:spcBef>
            </a:pPr>
            <a:endParaRPr lang="en-US" sz="1800" b="1" dirty="0">
              <a:solidFill>
                <a:schemeClr val="tx2"/>
              </a:solidFill>
              <a:ea typeface="ＭＳ Ｐゴシック" pitchFamily="-106" charset="-128"/>
            </a:endParaRPr>
          </a:p>
        </p:txBody>
      </p:sp>
      <p:grpSp>
        <p:nvGrpSpPr>
          <p:cNvPr id="9" name="Group 11"/>
          <p:cNvGrpSpPr>
            <a:grpSpLocks/>
          </p:cNvGrpSpPr>
          <p:nvPr/>
        </p:nvGrpSpPr>
        <p:grpSpPr bwMode="auto">
          <a:xfrm>
            <a:off x="2819400" y="2438400"/>
            <a:ext cx="3352800" cy="2971800"/>
            <a:chOff x="1632" y="1536"/>
            <a:chExt cx="2112" cy="1872"/>
          </a:xfrm>
        </p:grpSpPr>
        <p:pic>
          <p:nvPicPr>
            <p:cNvPr id="10" name="Picture 3" descr="5021Rosslyn%20&amp;%20Memorial%20Bridge"/>
            <p:cNvPicPr>
              <a:picLocks noChangeAspect="1" noChangeArrowheads="1"/>
            </p:cNvPicPr>
            <p:nvPr/>
          </p:nvPicPr>
          <p:blipFill>
            <a:blip r:embed="rId6" cstate="screen"/>
            <a:srcRect/>
            <a:stretch>
              <a:fillRect/>
            </a:stretch>
          </p:blipFill>
          <p:spPr bwMode="auto">
            <a:xfrm>
              <a:off x="1896" y="2400"/>
              <a:ext cx="1512" cy="1008"/>
            </a:xfrm>
            <a:prstGeom prst="rect">
              <a:avLst/>
            </a:prstGeom>
            <a:noFill/>
            <a:ln w="9525">
              <a:solidFill>
                <a:srgbClr val="FFFF00"/>
              </a:solidFill>
              <a:miter lim="800000"/>
              <a:headEnd/>
              <a:tailEnd/>
            </a:ln>
          </p:spPr>
        </p:pic>
        <p:pic>
          <p:nvPicPr>
            <p:cNvPr id="11" name="Picture 7" descr="DSCF0005"/>
            <p:cNvPicPr>
              <a:picLocks noChangeAspect="1" noChangeArrowheads="1"/>
            </p:cNvPicPr>
            <p:nvPr/>
          </p:nvPicPr>
          <p:blipFill>
            <a:blip r:embed="rId7" cstate="screen"/>
            <a:srcRect/>
            <a:stretch>
              <a:fillRect/>
            </a:stretch>
          </p:blipFill>
          <p:spPr bwMode="auto">
            <a:xfrm>
              <a:off x="2448" y="1536"/>
              <a:ext cx="1296" cy="935"/>
            </a:xfrm>
            <a:prstGeom prst="rect">
              <a:avLst/>
            </a:prstGeom>
            <a:noFill/>
            <a:ln w="12700">
              <a:solidFill>
                <a:srgbClr val="FFFF00"/>
              </a:solidFill>
              <a:miter lim="800000"/>
              <a:headEnd/>
              <a:tailEnd/>
            </a:ln>
          </p:spPr>
        </p:pic>
        <p:sp>
          <p:nvSpPr>
            <p:cNvPr id="12" name="Line 13"/>
            <p:cNvSpPr>
              <a:spLocks noChangeShapeType="1"/>
            </p:cNvSpPr>
            <p:nvPr/>
          </p:nvSpPr>
          <p:spPr bwMode="auto">
            <a:xfrm>
              <a:off x="1632" y="1824"/>
              <a:ext cx="720" cy="432"/>
            </a:xfrm>
            <a:prstGeom prst="line">
              <a:avLst/>
            </a:prstGeom>
            <a:noFill/>
            <a:ln w="95250">
              <a:solidFill>
                <a:srgbClr val="FFFF00"/>
              </a:solidFill>
              <a:round/>
              <a:headEnd/>
              <a:tailEnd type="triangle" w="med" len="med"/>
            </a:ln>
          </p:spPr>
          <p:txBody>
            <a:bodyPr/>
            <a:lstStyle/>
            <a:p>
              <a:endParaRPr lang="en-US" dirty="0"/>
            </a:p>
          </p:txBody>
        </p:sp>
      </p:grpSp>
      <p:pic>
        <p:nvPicPr>
          <p:cNvPr id="13" name="Picture 8" descr="ElleGraduation2007_0727(001)"/>
          <p:cNvPicPr>
            <a:picLocks noChangeAspect="1" noChangeArrowheads="1"/>
          </p:cNvPicPr>
          <p:nvPr/>
        </p:nvPicPr>
        <p:blipFill>
          <a:blip r:embed="rId8" cstate="screen"/>
          <a:srcRect/>
          <a:stretch>
            <a:fillRect/>
          </a:stretch>
        </p:blipFill>
        <p:spPr bwMode="auto">
          <a:xfrm>
            <a:off x="6019800" y="5105400"/>
            <a:ext cx="2209800" cy="1657350"/>
          </a:xfrm>
          <a:prstGeom prst="rect">
            <a:avLst/>
          </a:prstGeom>
          <a:noFill/>
          <a:ln w="9525">
            <a:solidFill>
              <a:srgbClr val="00FF00"/>
            </a:solidFill>
            <a:miter lim="800000"/>
            <a:headEnd/>
            <a:tailEnd/>
          </a:ln>
        </p:spPr>
      </p:pic>
      <p:pic>
        <p:nvPicPr>
          <p:cNvPr id="14" name="Picture 9" descr="[arial view of the Chesapeake Bay Bridges]">
            <a:hlinkClick r:id="rId9"/>
          </p:cNvPr>
          <p:cNvPicPr>
            <a:picLocks noChangeAspect="1" noChangeArrowheads="1"/>
          </p:cNvPicPr>
          <p:nvPr/>
        </p:nvPicPr>
        <p:blipFill>
          <a:blip r:embed="rId10" cstate="screen"/>
          <a:srcRect/>
          <a:stretch>
            <a:fillRect/>
          </a:stretch>
        </p:blipFill>
        <p:spPr bwMode="auto">
          <a:xfrm>
            <a:off x="7010400" y="3810000"/>
            <a:ext cx="1862138" cy="1458913"/>
          </a:xfrm>
          <a:prstGeom prst="rect">
            <a:avLst/>
          </a:prstGeom>
          <a:noFill/>
          <a:ln w="9525">
            <a:solidFill>
              <a:srgbClr val="00FF00"/>
            </a:solidFill>
            <a:miter lim="800000"/>
            <a:headEnd/>
            <a:tailEnd/>
          </a:ln>
        </p:spPr>
      </p:pic>
      <p:sp>
        <p:nvSpPr>
          <p:cNvPr id="15" name="Line 14"/>
          <p:cNvSpPr>
            <a:spLocks noChangeShapeType="1"/>
          </p:cNvSpPr>
          <p:nvPr/>
        </p:nvSpPr>
        <p:spPr bwMode="auto">
          <a:xfrm>
            <a:off x="5791200" y="4267200"/>
            <a:ext cx="1143000" cy="685800"/>
          </a:xfrm>
          <a:prstGeom prst="line">
            <a:avLst/>
          </a:prstGeom>
          <a:noFill/>
          <a:ln w="95250">
            <a:solidFill>
              <a:srgbClr val="FFFF00"/>
            </a:solidFill>
            <a:round/>
            <a:headEnd/>
            <a:tailEnd type="triangle" w="med" len="med"/>
          </a:ln>
        </p:spPr>
        <p:txBody>
          <a:bodyPr/>
          <a:lstStyle/>
          <a:p>
            <a:endParaRPr lang="en-US" dirty="0"/>
          </a:p>
        </p:txBody>
      </p:sp>
      <p:sp>
        <p:nvSpPr>
          <p:cNvPr id="16" name="Text Box 15"/>
          <p:cNvSpPr txBox="1">
            <a:spLocks noChangeArrowheads="1"/>
          </p:cNvSpPr>
          <p:nvPr/>
        </p:nvSpPr>
        <p:spPr bwMode="auto">
          <a:xfrm>
            <a:off x="457200" y="5334000"/>
            <a:ext cx="2514600" cy="923330"/>
          </a:xfrm>
          <a:prstGeom prst="rect">
            <a:avLst/>
          </a:prstGeom>
          <a:noFill/>
          <a:ln w="9525">
            <a:solidFill>
              <a:srgbClr val="FFFF00"/>
            </a:solidFill>
            <a:miter lim="800000"/>
            <a:headEnd/>
            <a:tailEnd/>
          </a:ln>
        </p:spPr>
        <p:txBody>
          <a:bodyPr wrap="square">
            <a:spAutoFit/>
          </a:bodyPr>
          <a:lstStyle/>
          <a:p>
            <a:pPr eaLnBrk="1" hangingPunct="1">
              <a:spcBef>
                <a:spcPct val="50000"/>
              </a:spcBef>
            </a:pPr>
            <a:r>
              <a:rPr lang="en-US" b="1" i="1" dirty="0">
                <a:solidFill>
                  <a:srgbClr val="FFFF00"/>
                </a:solidFill>
                <a:ea typeface="ＭＳ Ｐゴシック" pitchFamily="-106" charset="-128"/>
              </a:rPr>
              <a:t>Water in storm drains does not go to a treatment </a:t>
            </a:r>
            <a:r>
              <a:rPr lang="en-US" b="1" i="1" dirty="0" smtClean="0">
                <a:solidFill>
                  <a:srgbClr val="FFFF00"/>
                </a:solidFill>
                <a:ea typeface="ＭＳ Ｐゴシック" pitchFamily="-106" charset="-128"/>
              </a:rPr>
              <a:t>plant!</a:t>
            </a:r>
            <a:endParaRPr lang="en-US" b="1" i="1" dirty="0">
              <a:solidFill>
                <a:srgbClr val="FFFF00"/>
              </a:solidFill>
              <a:ea typeface="ＭＳ Ｐゴシック" pitchFamily="-106"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57200" y="277813"/>
            <a:ext cx="8229600" cy="1017587"/>
          </a:xfrm>
        </p:spPr>
        <p:txBody>
          <a:bodyPr/>
          <a:lstStyle/>
          <a:p>
            <a:r>
              <a:rPr lang="en-US" sz="3200" dirty="0" smtClean="0"/>
              <a:t>Water Quality Impacts from</a:t>
            </a:r>
            <a:br>
              <a:rPr lang="en-US" sz="3200" dirty="0" smtClean="0"/>
            </a:br>
            <a:r>
              <a:rPr lang="en-US" sz="3200" dirty="0" smtClean="0"/>
              <a:t>Stormwater </a:t>
            </a:r>
            <a:r>
              <a:rPr lang="en-US" sz="3200" dirty="0"/>
              <a:t>Runoff</a:t>
            </a:r>
          </a:p>
        </p:txBody>
      </p:sp>
      <p:pic>
        <p:nvPicPr>
          <p:cNvPr id="84996" name="Picture 4" descr="before"/>
          <p:cNvPicPr>
            <a:picLocks noChangeAspect="1" noChangeArrowheads="1"/>
          </p:cNvPicPr>
          <p:nvPr/>
        </p:nvPicPr>
        <p:blipFill>
          <a:blip r:embed="rId3" cstate="screen">
            <a:lum bright="2000" contrast="6000"/>
          </a:blip>
          <a:srcRect/>
          <a:stretch>
            <a:fillRect/>
          </a:stretch>
        </p:blipFill>
        <p:spPr bwMode="auto">
          <a:xfrm>
            <a:off x="381000" y="1371600"/>
            <a:ext cx="4724400" cy="3543300"/>
          </a:xfrm>
          <a:prstGeom prst="rect">
            <a:avLst/>
          </a:prstGeom>
          <a:noFill/>
        </p:spPr>
      </p:pic>
      <p:pic>
        <p:nvPicPr>
          <p:cNvPr id="84997" name="Picture 5" descr="sat pic bay"/>
          <p:cNvPicPr>
            <a:picLocks noChangeAspect="1" noChangeArrowheads="1"/>
          </p:cNvPicPr>
          <p:nvPr/>
        </p:nvPicPr>
        <p:blipFill>
          <a:blip r:embed="rId4" cstate="screen">
            <a:lum bright="4000" contrast="4000"/>
          </a:blip>
          <a:srcRect t="2235"/>
          <a:stretch>
            <a:fillRect/>
          </a:stretch>
        </p:blipFill>
        <p:spPr bwMode="auto">
          <a:xfrm>
            <a:off x="5486400" y="2362200"/>
            <a:ext cx="2913063" cy="3970338"/>
          </a:xfrm>
          <a:prstGeom prst="rect">
            <a:avLst/>
          </a:prstGeom>
          <a:noFill/>
        </p:spPr>
      </p:pic>
      <p:sp>
        <p:nvSpPr>
          <p:cNvPr id="84998" name="Text Box 6"/>
          <p:cNvSpPr txBox="1">
            <a:spLocks noChangeArrowheads="1"/>
          </p:cNvSpPr>
          <p:nvPr/>
        </p:nvSpPr>
        <p:spPr bwMode="auto">
          <a:xfrm>
            <a:off x="5562600" y="1600200"/>
            <a:ext cx="2819400" cy="641350"/>
          </a:xfrm>
          <a:prstGeom prst="rect">
            <a:avLst/>
          </a:prstGeom>
          <a:noFill/>
          <a:ln w="9525">
            <a:noFill/>
            <a:miter lim="800000"/>
            <a:headEnd/>
            <a:tailEnd/>
          </a:ln>
          <a:effectLst/>
        </p:spPr>
        <p:txBody>
          <a:bodyPr>
            <a:spAutoFit/>
          </a:bodyPr>
          <a:lstStyle/>
          <a:p>
            <a:pPr>
              <a:spcBef>
                <a:spcPct val="50000"/>
              </a:spcBef>
            </a:pPr>
            <a:r>
              <a:rPr lang="en-US" i="1" dirty="0"/>
              <a:t>Potomac River is our source of drinking water.</a:t>
            </a:r>
          </a:p>
        </p:txBody>
      </p:sp>
      <p:sp>
        <p:nvSpPr>
          <p:cNvPr id="84999" name="Text Box 7"/>
          <p:cNvSpPr txBox="1">
            <a:spLocks noChangeArrowheads="1"/>
          </p:cNvSpPr>
          <p:nvPr/>
        </p:nvSpPr>
        <p:spPr bwMode="auto">
          <a:xfrm>
            <a:off x="304800" y="4953000"/>
            <a:ext cx="5181600" cy="1815882"/>
          </a:xfrm>
          <a:prstGeom prst="rect">
            <a:avLst/>
          </a:prstGeom>
          <a:noFill/>
          <a:ln w="9525">
            <a:noFill/>
            <a:miter lim="800000"/>
            <a:headEnd/>
            <a:tailEnd/>
          </a:ln>
          <a:effectLst/>
        </p:spPr>
        <p:txBody>
          <a:bodyPr wrap="square">
            <a:spAutoFit/>
          </a:bodyPr>
          <a:lstStyle/>
          <a:p>
            <a:pPr marL="227013" indent="-227013">
              <a:buFont typeface="Arial" pitchFamily="34" charset="0"/>
              <a:buChar char="•"/>
            </a:pPr>
            <a:r>
              <a:rPr lang="en-US" sz="1600" i="1" dirty="0" smtClean="0"/>
              <a:t>Stormwater </a:t>
            </a:r>
            <a:r>
              <a:rPr lang="en-US" sz="1600" i="1" dirty="0"/>
              <a:t>runoff erodes local streams, </a:t>
            </a:r>
            <a:r>
              <a:rPr lang="en-US" sz="1600" i="1" dirty="0" smtClean="0"/>
              <a:t>carries sediment, nutrients, and litter downstream</a:t>
            </a:r>
            <a:r>
              <a:rPr lang="en-US" sz="1600" i="1" dirty="0"/>
              <a:t>, </a:t>
            </a:r>
            <a:r>
              <a:rPr lang="en-US" sz="1600" i="1" dirty="0" smtClean="0"/>
              <a:t>kills </a:t>
            </a:r>
            <a:r>
              <a:rPr lang="en-US" sz="1600" i="1" dirty="0"/>
              <a:t>trees, </a:t>
            </a:r>
            <a:r>
              <a:rPr lang="en-US" sz="1600" i="1" dirty="0" smtClean="0"/>
              <a:t>affects habitat for aquatic organisms, and damages </a:t>
            </a:r>
            <a:r>
              <a:rPr lang="en-US" sz="1600" i="1" dirty="0"/>
              <a:t>sewer lines</a:t>
            </a:r>
            <a:r>
              <a:rPr lang="en-US" sz="1600" i="1" dirty="0" smtClean="0"/>
              <a:t>.</a:t>
            </a:r>
          </a:p>
          <a:p>
            <a:pPr marL="227013" indent="-227013">
              <a:buFont typeface="Arial" pitchFamily="34" charset="0"/>
              <a:buChar char="•"/>
            </a:pPr>
            <a:endParaRPr lang="en-US" sz="1600" i="1" dirty="0" smtClean="0"/>
          </a:p>
          <a:p>
            <a:pPr marL="227013" indent="-227013">
              <a:buFont typeface="Arial" pitchFamily="34" charset="0"/>
              <a:buChar char="•"/>
            </a:pPr>
            <a:r>
              <a:rPr lang="en-US" sz="1600" i="1" dirty="0" smtClean="0"/>
              <a:t>Sediment and nutrients are major pollutants of concern for Chesapeake Bay.</a:t>
            </a:r>
            <a:endParaRPr lang="en-US" sz="1600" i="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381000" y="228600"/>
            <a:ext cx="8229600" cy="1139825"/>
          </a:xfrm>
        </p:spPr>
        <p:txBody>
          <a:bodyPr/>
          <a:lstStyle/>
          <a:p>
            <a:r>
              <a:rPr lang="en-US" sz="4000" dirty="0"/>
              <a:t>Current </a:t>
            </a:r>
            <a:r>
              <a:rPr lang="en-US" sz="4000" dirty="0" smtClean="0"/>
              <a:t>Stormwater Challenges</a:t>
            </a:r>
            <a:endParaRPr lang="en-US" sz="4000" dirty="0"/>
          </a:p>
        </p:txBody>
      </p:sp>
      <p:sp>
        <p:nvSpPr>
          <p:cNvPr id="86019" name="Rectangle 3"/>
          <p:cNvSpPr>
            <a:spLocks noGrp="1" noChangeArrowheads="1"/>
          </p:cNvSpPr>
          <p:nvPr>
            <p:ph type="body" idx="1"/>
          </p:nvPr>
        </p:nvSpPr>
        <p:spPr>
          <a:xfrm>
            <a:off x="457200" y="1371600"/>
            <a:ext cx="8458200" cy="4525963"/>
          </a:xfrm>
        </p:spPr>
        <p:txBody>
          <a:bodyPr/>
          <a:lstStyle/>
          <a:p>
            <a:r>
              <a:rPr lang="en-US" sz="2400" b="1" dirty="0" smtClean="0">
                <a:effectLst/>
                <a:latin typeface="Arial" pitchFamily="34" charset="0"/>
                <a:cs typeface="Arial" pitchFamily="34" charset="0"/>
              </a:rPr>
              <a:t>Existing Development</a:t>
            </a:r>
            <a:r>
              <a:rPr lang="en-US" sz="2400" dirty="0" smtClean="0">
                <a:effectLst/>
                <a:latin typeface="Arial" pitchFamily="34" charset="0"/>
                <a:cs typeface="Arial" pitchFamily="34" charset="0"/>
              </a:rPr>
              <a:t> </a:t>
            </a:r>
          </a:p>
          <a:p>
            <a:pPr lvl="1"/>
            <a:r>
              <a:rPr lang="en-US" sz="2000" i="1" dirty="0" smtClean="0">
                <a:effectLst/>
                <a:latin typeface="Arial" pitchFamily="34" charset="0"/>
                <a:cs typeface="Arial" pitchFamily="34" charset="0"/>
              </a:rPr>
              <a:t>Most </a:t>
            </a:r>
            <a:r>
              <a:rPr lang="en-US" sz="2000" i="1" dirty="0">
                <a:effectLst/>
                <a:latin typeface="Arial" pitchFamily="34" charset="0"/>
                <a:cs typeface="Arial" pitchFamily="34" charset="0"/>
              </a:rPr>
              <a:t>of Arlington was </a:t>
            </a:r>
            <a:r>
              <a:rPr lang="en-US" sz="2000" i="1" dirty="0" smtClean="0">
                <a:effectLst/>
                <a:latin typeface="Arial" pitchFamily="34" charset="0"/>
                <a:cs typeface="Arial" pitchFamily="34" charset="0"/>
              </a:rPr>
              <a:t>developed </a:t>
            </a:r>
            <a:r>
              <a:rPr lang="en-US" sz="2000" i="1" dirty="0">
                <a:effectLst/>
                <a:latin typeface="Arial" pitchFamily="34" charset="0"/>
                <a:cs typeface="Arial" pitchFamily="34" charset="0"/>
              </a:rPr>
              <a:t>before stormwater regulations </a:t>
            </a:r>
            <a:r>
              <a:rPr lang="en-US" sz="2000" i="1" dirty="0" smtClean="0">
                <a:effectLst/>
                <a:latin typeface="Arial" pitchFamily="34" charset="0"/>
                <a:cs typeface="Arial" pitchFamily="34" charset="0"/>
              </a:rPr>
              <a:t>existed, so County streams are heavily impacted by stormwater runoff.</a:t>
            </a:r>
          </a:p>
          <a:p>
            <a:r>
              <a:rPr lang="en-US" sz="2400" b="1" dirty="0" smtClean="0">
                <a:effectLst/>
                <a:latin typeface="Arial" pitchFamily="34" charset="0"/>
                <a:cs typeface="Arial" pitchFamily="34" charset="0"/>
              </a:rPr>
              <a:t>More stringent regulations </a:t>
            </a:r>
          </a:p>
          <a:p>
            <a:pPr lvl="1"/>
            <a:r>
              <a:rPr lang="en-US" sz="2000" i="1" dirty="0" smtClean="0">
                <a:effectLst/>
                <a:latin typeface="Arial" pitchFamily="34" charset="0"/>
                <a:cs typeface="Arial" pitchFamily="34" charset="0"/>
              </a:rPr>
              <a:t>Required to reduce water pollution and protect Chesapeake Bay.</a:t>
            </a:r>
          </a:p>
          <a:p>
            <a:r>
              <a:rPr lang="en-US" sz="2400" b="1" dirty="0" smtClean="0">
                <a:effectLst/>
                <a:latin typeface="Arial" pitchFamily="34" charset="0"/>
                <a:cs typeface="Arial" pitchFamily="34" charset="0"/>
              </a:rPr>
              <a:t>Aging Infrastructure</a:t>
            </a:r>
            <a:r>
              <a:rPr lang="en-US" sz="2800" dirty="0" smtClean="0">
                <a:effectLst/>
                <a:latin typeface="Arial" pitchFamily="34" charset="0"/>
                <a:cs typeface="Arial" pitchFamily="34" charset="0"/>
              </a:rPr>
              <a:t>  </a:t>
            </a:r>
          </a:p>
          <a:p>
            <a:pPr lvl="1"/>
            <a:r>
              <a:rPr lang="en-US" sz="2000" i="1" dirty="0" smtClean="0">
                <a:effectLst/>
                <a:latin typeface="Arial" pitchFamily="34" charset="0"/>
                <a:cs typeface="Arial" pitchFamily="34" charset="0"/>
              </a:rPr>
              <a:t>More than half of the storm sewer network is over 50 years old. </a:t>
            </a:r>
          </a:p>
          <a:p>
            <a:r>
              <a:rPr lang="en-US" sz="2400" b="1" dirty="0" smtClean="0">
                <a:effectLst/>
                <a:latin typeface="Arial" pitchFamily="34" charset="0"/>
                <a:cs typeface="Arial" pitchFamily="34" charset="0"/>
              </a:rPr>
              <a:t>System Capacity</a:t>
            </a:r>
          </a:p>
          <a:p>
            <a:pPr lvl="1"/>
            <a:r>
              <a:rPr lang="en-US" sz="2000" i="1" dirty="0" smtClean="0">
                <a:effectLst/>
                <a:latin typeface="Arial" pitchFamily="34" charset="0"/>
                <a:cs typeface="Arial" pitchFamily="34" charset="0"/>
              </a:rPr>
              <a:t>Needs to be sufficient to reduce flood risks to an acceptable level.</a:t>
            </a:r>
          </a:p>
          <a:p>
            <a:r>
              <a:rPr lang="en-US" sz="2400" b="1" dirty="0" smtClean="0">
                <a:effectLst/>
                <a:latin typeface="Arial" pitchFamily="34" charset="0"/>
                <a:cs typeface="Arial" pitchFamily="34" charset="0"/>
              </a:rPr>
              <a:t>Climate change </a:t>
            </a:r>
            <a:r>
              <a:rPr lang="en-US" sz="2800" dirty="0" smtClean="0">
                <a:effectLst/>
                <a:latin typeface="Arial" pitchFamily="34" charset="0"/>
                <a:cs typeface="Arial" pitchFamily="34" charset="0"/>
              </a:rPr>
              <a:t> </a:t>
            </a:r>
          </a:p>
          <a:p>
            <a:pPr lvl="1"/>
            <a:r>
              <a:rPr lang="en-US" sz="2000" i="1" dirty="0" smtClean="0">
                <a:effectLst/>
                <a:latin typeface="Arial" pitchFamily="34" charset="0"/>
                <a:cs typeface="Arial" pitchFamily="34" charset="0"/>
              </a:rPr>
              <a:t>Climate models predict frequency of heavy rainfall events could increase.</a:t>
            </a:r>
          </a:p>
          <a:p>
            <a:endParaRPr lang="en-US" sz="2800" dirty="0" smtClean="0"/>
          </a:p>
          <a:p>
            <a:endParaRPr lang="en-US" sz="3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Improve Existing Stormwater Facilities </a:t>
            </a:r>
            <a:endParaRPr lang="en-US" sz="3600" dirty="0"/>
          </a:p>
        </p:txBody>
      </p:sp>
      <p:pic>
        <p:nvPicPr>
          <p:cNvPr id="4" name="Content Placeholder 3" descr="IMG_0040.JPG"/>
          <p:cNvPicPr>
            <a:picLocks noGrp="1" noChangeAspect="1"/>
          </p:cNvPicPr>
          <p:nvPr>
            <p:ph idx="1"/>
          </p:nvPr>
        </p:nvPicPr>
        <p:blipFill>
          <a:blip r:embed="rId3" cstate="screen"/>
          <a:stretch>
            <a:fillRect/>
          </a:stretch>
        </p:blipFill>
        <p:spPr>
          <a:xfrm>
            <a:off x="4495800" y="3581400"/>
            <a:ext cx="3810000" cy="2538996"/>
          </a:xfrm>
          <a:prstGeom prst="rect">
            <a:avLst/>
          </a:prstGeom>
        </p:spPr>
      </p:pic>
      <p:sp>
        <p:nvSpPr>
          <p:cNvPr id="6" name="Rectangle 5"/>
          <p:cNvSpPr/>
          <p:nvPr/>
        </p:nvSpPr>
        <p:spPr>
          <a:xfrm>
            <a:off x="152400" y="1600200"/>
            <a:ext cx="8763000" cy="2092881"/>
          </a:xfrm>
          <a:prstGeom prst="rect">
            <a:avLst/>
          </a:prstGeom>
        </p:spPr>
        <p:txBody>
          <a:bodyPr wrap="square">
            <a:spAutoFit/>
          </a:bodyPr>
          <a:lstStyle/>
          <a:p>
            <a:pPr marL="396875" indent="-396875">
              <a:buFont typeface="Wingdings" pitchFamily="2" charset="2"/>
              <a:buChar char="Ø"/>
            </a:pPr>
            <a:r>
              <a:rPr lang="en-US" sz="2400" dirty="0" smtClean="0"/>
              <a:t>Ballston Pond - Redesign of existing stormwater pond is underway to enhance nutrient and sediment removal and improve water quality. </a:t>
            </a:r>
          </a:p>
          <a:p>
            <a:pPr marL="396875" indent="-396875">
              <a:buFont typeface="Wingdings" pitchFamily="2" charset="2"/>
              <a:buChar char="Ø"/>
            </a:pPr>
            <a:endParaRPr lang="en-US" sz="1000" dirty="0" smtClean="0"/>
          </a:p>
          <a:p>
            <a:pPr marL="396875" indent="-396875">
              <a:buFont typeface="Wingdings" pitchFamily="2" charset="2"/>
              <a:buChar char="Ø"/>
            </a:pPr>
            <a:r>
              <a:rPr lang="en-US" sz="2400" dirty="0" smtClean="0"/>
              <a:t>Pond will treat ~ 400 acres of impervious area that drain to Four Mile Run.</a:t>
            </a:r>
          </a:p>
        </p:txBody>
      </p:sp>
      <p:pic>
        <p:nvPicPr>
          <p:cNvPr id="5" name="Picture 4" descr="RevisedConceptPlan.jpg"/>
          <p:cNvPicPr>
            <a:picLocks noChangeAspect="1"/>
          </p:cNvPicPr>
          <p:nvPr/>
        </p:nvPicPr>
        <p:blipFill>
          <a:blip r:embed="rId4" cstate="screen"/>
          <a:stretch>
            <a:fillRect/>
          </a:stretch>
        </p:blipFill>
        <p:spPr>
          <a:xfrm>
            <a:off x="838200" y="4191000"/>
            <a:ext cx="3657599" cy="240835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floodwaters.jpg"/>
          <p:cNvPicPr>
            <a:picLocks noChangeAspect="1"/>
          </p:cNvPicPr>
          <p:nvPr/>
        </p:nvPicPr>
        <p:blipFill>
          <a:blip r:embed="rId3" cstate="screen"/>
          <a:stretch>
            <a:fillRect/>
          </a:stretch>
        </p:blipFill>
        <p:spPr>
          <a:xfrm>
            <a:off x="762000" y="3733800"/>
            <a:ext cx="3904777" cy="2932176"/>
          </a:xfrm>
          <a:prstGeom prst="rect">
            <a:avLst/>
          </a:prstGeom>
        </p:spPr>
      </p:pic>
      <p:sp>
        <p:nvSpPr>
          <p:cNvPr id="2" name="Title 1"/>
          <p:cNvSpPr>
            <a:spLocks noGrp="1"/>
          </p:cNvSpPr>
          <p:nvPr>
            <p:ph type="title"/>
          </p:nvPr>
        </p:nvSpPr>
        <p:spPr>
          <a:xfrm>
            <a:off x="533400" y="304800"/>
            <a:ext cx="8229600" cy="838200"/>
          </a:xfrm>
        </p:spPr>
        <p:txBody>
          <a:bodyPr/>
          <a:lstStyle/>
          <a:p>
            <a:r>
              <a:rPr lang="en-US" dirty="0" smtClean="0"/>
              <a:t>Upgrade Infrastructure </a:t>
            </a:r>
            <a:endParaRPr lang="en-US" dirty="0"/>
          </a:p>
        </p:txBody>
      </p:sp>
      <p:pic>
        <p:nvPicPr>
          <p:cNvPr id="10" name="Picture 9" descr="Phase I - 2 Old Dominion Culvert.jpg"/>
          <p:cNvPicPr>
            <a:picLocks noChangeAspect="1"/>
          </p:cNvPicPr>
          <p:nvPr/>
        </p:nvPicPr>
        <p:blipFill>
          <a:blip r:embed="rId4" cstate="screen"/>
          <a:stretch>
            <a:fillRect/>
          </a:stretch>
        </p:blipFill>
        <p:spPr>
          <a:xfrm>
            <a:off x="533400" y="1219200"/>
            <a:ext cx="3454400" cy="2590800"/>
          </a:xfrm>
          <a:prstGeom prst="rect">
            <a:avLst/>
          </a:prstGeom>
        </p:spPr>
      </p:pic>
      <p:pic>
        <p:nvPicPr>
          <p:cNvPr id="11" name="Picture 10" descr="Phase I - 3 New Culvert.jpg"/>
          <p:cNvPicPr>
            <a:picLocks noChangeAspect="1"/>
          </p:cNvPicPr>
          <p:nvPr/>
        </p:nvPicPr>
        <p:blipFill>
          <a:blip r:embed="rId5" cstate="screen"/>
          <a:stretch>
            <a:fillRect/>
          </a:stretch>
        </p:blipFill>
        <p:spPr>
          <a:xfrm>
            <a:off x="3962400" y="1600200"/>
            <a:ext cx="4648200" cy="3486150"/>
          </a:xfrm>
          <a:prstGeom prst="rect">
            <a:avLst/>
          </a:prstGeom>
        </p:spPr>
      </p:pic>
      <p:sp>
        <p:nvSpPr>
          <p:cNvPr id="8" name="Rectangle 7"/>
          <p:cNvSpPr/>
          <p:nvPr/>
        </p:nvSpPr>
        <p:spPr>
          <a:xfrm>
            <a:off x="5181600" y="5562600"/>
            <a:ext cx="2557110" cy="369332"/>
          </a:xfrm>
          <a:prstGeom prst="rect">
            <a:avLst/>
          </a:prstGeom>
        </p:spPr>
        <p:txBody>
          <a:bodyPr wrap="none">
            <a:spAutoFit/>
          </a:bodyPr>
          <a:lstStyle/>
          <a:p>
            <a:r>
              <a:rPr lang="en-US" dirty="0" smtClean="0"/>
              <a:t>Reduce Flooding Risks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Controls</a:t>
            </a:r>
            <a:endParaRPr lang="en-US" dirty="0"/>
          </a:p>
        </p:txBody>
      </p:sp>
      <p:sp>
        <p:nvSpPr>
          <p:cNvPr id="3" name="Content Placeholder 2"/>
          <p:cNvSpPr>
            <a:spLocks noGrp="1"/>
          </p:cNvSpPr>
          <p:nvPr>
            <p:ph idx="1"/>
          </p:nvPr>
        </p:nvSpPr>
        <p:spPr>
          <a:xfrm>
            <a:off x="381000" y="1219200"/>
            <a:ext cx="8229600" cy="4525963"/>
          </a:xfrm>
        </p:spPr>
        <p:txBody>
          <a:bodyPr/>
          <a:lstStyle/>
          <a:p>
            <a:r>
              <a:rPr lang="en-US" sz="2400" dirty="0" smtClean="0">
                <a:effectLst/>
                <a:latin typeface="Arial" pitchFamily="34" charset="0"/>
                <a:cs typeface="Arial" pitchFamily="34" charset="0"/>
              </a:rPr>
              <a:t>Chesbay ordinance strengthened in 2003 and again in 2011; governs development projects disturbing more than 2500 square feet and areas near streams.</a:t>
            </a:r>
          </a:p>
          <a:p>
            <a:endParaRPr lang="en-US" sz="1200" dirty="0" smtClean="0">
              <a:effectLst/>
              <a:latin typeface="Arial" pitchFamily="34" charset="0"/>
              <a:cs typeface="Arial" pitchFamily="34" charset="0"/>
            </a:endParaRPr>
          </a:p>
          <a:p>
            <a:r>
              <a:rPr lang="en-US" sz="2400" dirty="0" smtClean="0">
                <a:effectLst/>
                <a:latin typeface="Arial" pitchFamily="34" charset="0"/>
                <a:cs typeface="Arial" pitchFamily="34" charset="0"/>
              </a:rPr>
              <a:t>Reduced lot coverage in 2005.</a:t>
            </a:r>
          </a:p>
          <a:p>
            <a:endParaRPr lang="en-US" sz="1200" dirty="0" smtClean="0">
              <a:effectLst/>
              <a:latin typeface="Arial" pitchFamily="34" charset="0"/>
              <a:cs typeface="Arial" pitchFamily="34" charset="0"/>
            </a:endParaRPr>
          </a:p>
          <a:p>
            <a:r>
              <a:rPr lang="en-US" sz="2400" dirty="0" smtClean="0">
                <a:effectLst/>
                <a:latin typeface="Arial" pitchFamily="34" charset="0"/>
                <a:cs typeface="Arial" pitchFamily="34" charset="0"/>
              </a:rPr>
              <a:t>Commercial Green Building Incentive Program.</a:t>
            </a:r>
          </a:p>
          <a:p>
            <a:endParaRPr lang="en-US" sz="1200" dirty="0" smtClean="0">
              <a:effectLst/>
              <a:latin typeface="Arial" pitchFamily="34" charset="0"/>
              <a:cs typeface="Arial" pitchFamily="34" charset="0"/>
            </a:endParaRPr>
          </a:p>
          <a:p>
            <a:r>
              <a:rPr lang="en-US" sz="2400" dirty="0" smtClean="0">
                <a:effectLst/>
                <a:latin typeface="Arial" pitchFamily="34" charset="0"/>
                <a:cs typeface="Arial" pitchFamily="34" charset="0"/>
              </a:rPr>
              <a:t>Green Home Choice Program.</a:t>
            </a:r>
          </a:p>
          <a:p>
            <a:endParaRPr lang="en-US" sz="1200" dirty="0" smtClean="0">
              <a:effectLst/>
              <a:latin typeface="Arial" pitchFamily="34" charset="0"/>
              <a:cs typeface="Arial" pitchFamily="34" charset="0"/>
            </a:endParaRPr>
          </a:p>
          <a:p>
            <a:r>
              <a:rPr lang="en-US" sz="2400" dirty="0" smtClean="0">
                <a:effectLst/>
                <a:latin typeface="Arial" pitchFamily="34" charset="0"/>
                <a:cs typeface="Arial" pitchFamily="34" charset="0"/>
              </a:rPr>
              <a:t>LEED certification for all County projects.</a:t>
            </a:r>
          </a:p>
          <a:p>
            <a:endParaRPr lang="en-US" dirty="0"/>
          </a:p>
        </p:txBody>
      </p:sp>
      <p:pic>
        <p:nvPicPr>
          <p:cNvPr id="5" name="Picture 4" descr="Green Roof at Walter Reed CC.jpg"/>
          <p:cNvPicPr>
            <a:picLocks noChangeAspect="1"/>
          </p:cNvPicPr>
          <p:nvPr/>
        </p:nvPicPr>
        <p:blipFill>
          <a:blip r:embed="rId3" cstate="screen"/>
          <a:stretch>
            <a:fillRect/>
          </a:stretch>
        </p:blipFill>
        <p:spPr>
          <a:xfrm>
            <a:off x="2057400" y="5105400"/>
            <a:ext cx="2458278" cy="1616790"/>
          </a:xfrm>
          <a:prstGeom prst="rect">
            <a:avLst/>
          </a:prstGeom>
        </p:spPr>
      </p:pic>
      <p:pic>
        <p:nvPicPr>
          <p:cNvPr id="6" name="Picture 5" descr="Sheilds_greenhouse_web.jpg"/>
          <p:cNvPicPr>
            <a:picLocks noChangeAspect="1"/>
          </p:cNvPicPr>
          <p:nvPr/>
        </p:nvPicPr>
        <p:blipFill>
          <a:blip r:embed="rId4" cstate="screen"/>
          <a:stretch>
            <a:fillRect/>
          </a:stretch>
        </p:blipFill>
        <p:spPr>
          <a:xfrm>
            <a:off x="5029200" y="5105400"/>
            <a:ext cx="2012950" cy="1601817"/>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533400"/>
          <a:ext cx="8305800" cy="5715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Stormwater Facilities</a:t>
            </a:r>
            <a:endParaRPr lang="en-US" dirty="0"/>
          </a:p>
        </p:txBody>
      </p:sp>
      <p:pic>
        <p:nvPicPr>
          <p:cNvPr id="4" name="Picture 4" descr="Green Roof at Walter Reed CC"/>
          <p:cNvPicPr>
            <a:picLocks noGrp="1" noChangeAspect="1" noChangeArrowheads="1"/>
          </p:cNvPicPr>
          <p:nvPr>
            <p:ph idx="1"/>
          </p:nvPr>
        </p:nvPicPr>
        <p:blipFill>
          <a:blip r:embed="rId3" cstate="screen">
            <a:lum bright="6000" contrast="2000"/>
          </a:blip>
          <a:srcRect/>
          <a:stretch>
            <a:fillRect/>
          </a:stretch>
        </p:blipFill>
        <p:spPr bwMode="auto">
          <a:xfrm>
            <a:off x="1066800" y="1600200"/>
            <a:ext cx="3352800" cy="2255227"/>
          </a:xfrm>
          <a:prstGeom prst="rect">
            <a:avLst/>
          </a:prstGeom>
          <a:noFill/>
        </p:spPr>
      </p:pic>
      <p:pic>
        <p:nvPicPr>
          <p:cNvPr id="5" name="Picture 4" descr="Woodmont bioretention"/>
          <p:cNvPicPr>
            <a:picLocks noChangeAspect="1" noChangeArrowheads="1"/>
          </p:cNvPicPr>
          <p:nvPr/>
        </p:nvPicPr>
        <p:blipFill>
          <a:blip r:embed="rId4" cstate="screen">
            <a:lum bright="2000" contrast="2000"/>
          </a:blip>
          <a:srcRect/>
          <a:stretch>
            <a:fillRect/>
          </a:stretch>
        </p:blipFill>
        <p:spPr bwMode="auto">
          <a:xfrm>
            <a:off x="4648200" y="1600200"/>
            <a:ext cx="3657600" cy="4876800"/>
          </a:xfrm>
          <a:prstGeom prst="rect">
            <a:avLst/>
          </a:prstGeom>
          <a:noFill/>
        </p:spPr>
      </p:pic>
      <p:pic>
        <p:nvPicPr>
          <p:cNvPr id="6" name="Picture 5" descr="PowhatanSprings"/>
          <p:cNvPicPr>
            <a:picLocks noChangeAspect="1" noChangeArrowheads="1"/>
          </p:cNvPicPr>
          <p:nvPr/>
        </p:nvPicPr>
        <p:blipFill>
          <a:blip r:embed="rId5" cstate="screen">
            <a:lum bright="10000" contrast="5000"/>
          </a:blip>
          <a:stretch>
            <a:fillRect/>
          </a:stretch>
        </p:blipFill>
        <p:spPr bwMode="auto">
          <a:xfrm>
            <a:off x="1066800" y="3962400"/>
            <a:ext cx="3349900" cy="2514600"/>
          </a:xfrm>
          <a:prstGeom prst="rect">
            <a:avLst/>
          </a:prstGeom>
          <a:noFill/>
          <a:ln>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sz="3200" dirty="0" smtClean="0"/>
              <a:t>Identify Potential Stormwater Facility Sites</a:t>
            </a:r>
            <a:r>
              <a:rPr lang="en-US" sz="3600" dirty="0" smtClean="0"/>
              <a:t/>
            </a:r>
            <a:br>
              <a:rPr lang="en-US" sz="3600" dirty="0" smtClean="0"/>
            </a:br>
            <a:r>
              <a:rPr lang="en-US" sz="2400" dirty="0" smtClean="0"/>
              <a:t>Watershed Retrofit Plans</a:t>
            </a:r>
            <a:endParaRPr lang="en-US" sz="2400" dirty="0"/>
          </a:p>
        </p:txBody>
      </p:sp>
      <p:pic>
        <p:nvPicPr>
          <p:cNvPr id="7" name="Picture 6" descr="Watersheds2011.jpg"/>
          <p:cNvPicPr>
            <a:picLocks noChangeAspect="1"/>
          </p:cNvPicPr>
          <p:nvPr/>
        </p:nvPicPr>
        <p:blipFill>
          <a:blip r:embed="rId3" cstate="screen"/>
          <a:stretch>
            <a:fillRect/>
          </a:stretch>
        </p:blipFill>
        <p:spPr>
          <a:xfrm>
            <a:off x="152400" y="1828800"/>
            <a:ext cx="5325035" cy="4114800"/>
          </a:xfrm>
          <a:prstGeom prst="rect">
            <a:avLst/>
          </a:prstGeom>
        </p:spPr>
      </p:pic>
      <p:pic>
        <p:nvPicPr>
          <p:cNvPr id="5" name="Picture 4" descr="Field Photos 07 13 2011 004.jpg"/>
          <p:cNvPicPr>
            <a:picLocks noChangeAspect="1"/>
          </p:cNvPicPr>
          <p:nvPr/>
        </p:nvPicPr>
        <p:blipFill>
          <a:blip r:embed="rId4" cstate="screen"/>
          <a:stretch>
            <a:fillRect/>
          </a:stretch>
        </p:blipFill>
        <p:spPr>
          <a:xfrm>
            <a:off x="5486400" y="3505200"/>
            <a:ext cx="2343150" cy="3124200"/>
          </a:xfrm>
          <a:prstGeom prst="rect">
            <a:avLst/>
          </a:prstGeom>
        </p:spPr>
      </p:pic>
      <p:pic>
        <p:nvPicPr>
          <p:cNvPr id="8" name="Picture 7" descr="plants.jpg"/>
          <p:cNvPicPr>
            <a:picLocks noChangeAspect="1"/>
          </p:cNvPicPr>
          <p:nvPr/>
        </p:nvPicPr>
        <p:blipFill>
          <a:blip r:embed="rId5" cstate="screen"/>
          <a:stretch>
            <a:fillRect/>
          </a:stretch>
        </p:blipFill>
        <p:spPr>
          <a:xfrm>
            <a:off x="6858000" y="1524000"/>
            <a:ext cx="2004608" cy="2667000"/>
          </a:xfrm>
          <a:prstGeom prst="rect">
            <a:avLst/>
          </a:prstGeo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sz="4000" dirty="0" smtClean="0"/>
              <a:t>Stream Restoration</a:t>
            </a:r>
            <a:endParaRPr lang="en-US" sz="4000" dirty="0"/>
          </a:p>
        </p:txBody>
      </p:sp>
      <p:pic>
        <p:nvPicPr>
          <p:cNvPr id="116740" name="Picture 4" descr="P6081739"/>
          <p:cNvPicPr>
            <a:picLocks noChangeAspect="1" noChangeArrowheads="1"/>
          </p:cNvPicPr>
          <p:nvPr/>
        </p:nvPicPr>
        <p:blipFill>
          <a:blip r:embed="rId3" cstate="screen"/>
          <a:srcRect/>
          <a:stretch>
            <a:fillRect/>
          </a:stretch>
        </p:blipFill>
        <p:spPr bwMode="auto">
          <a:xfrm>
            <a:off x="2057400" y="1524000"/>
            <a:ext cx="6324600" cy="4743450"/>
          </a:xfrm>
          <a:prstGeom prst="rect">
            <a:avLst/>
          </a:prstGeom>
          <a:noFill/>
        </p:spPr>
      </p:pic>
      <p:pic>
        <p:nvPicPr>
          <p:cNvPr id="6" name="Picture 4" descr="before"/>
          <p:cNvPicPr>
            <a:picLocks noChangeAspect="1" noChangeArrowheads="1"/>
          </p:cNvPicPr>
          <p:nvPr/>
        </p:nvPicPr>
        <p:blipFill>
          <a:blip r:embed="rId4" cstate="screen"/>
          <a:srcRect/>
          <a:stretch>
            <a:fillRect/>
          </a:stretch>
        </p:blipFill>
        <p:spPr bwMode="auto">
          <a:xfrm>
            <a:off x="304800" y="1905000"/>
            <a:ext cx="2997200" cy="2247900"/>
          </a:xfrm>
          <a:prstGeom prst="rect">
            <a:avLst/>
          </a:prstGeom>
          <a:noFill/>
        </p:spPr>
      </p:pic>
      <p:sp>
        <p:nvSpPr>
          <p:cNvPr id="7" name="TextBox 6"/>
          <p:cNvSpPr txBox="1"/>
          <p:nvPr/>
        </p:nvSpPr>
        <p:spPr>
          <a:xfrm>
            <a:off x="762000" y="4191000"/>
            <a:ext cx="864339" cy="369332"/>
          </a:xfrm>
          <a:prstGeom prst="rect">
            <a:avLst/>
          </a:prstGeom>
          <a:noFill/>
        </p:spPr>
        <p:txBody>
          <a:bodyPr wrap="none" rtlCol="0">
            <a:spAutoFit/>
          </a:bodyPr>
          <a:lstStyle/>
          <a:p>
            <a:r>
              <a:rPr lang="en-US" dirty="0" smtClean="0"/>
              <a:t>Before</a:t>
            </a:r>
            <a:endParaRPr lang="en-US" dirty="0"/>
          </a:p>
        </p:txBody>
      </p:sp>
      <p:sp>
        <p:nvSpPr>
          <p:cNvPr id="8" name="TextBox 7"/>
          <p:cNvSpPr txBox="1"/>
          <p:nvPr/>
        </p:nvSpPr>
        <p:spPr>
          <a:xfrm>
            <a:off x="4953000" y="6324600"/>
            <a:ext cx="736099" cy="369332"/>
          </a:xfrm>
          <a:prstGeom prst="rect">
            <a:avLst/>
          </a:prstGeom>
          <a:noFill/>
        </p:spPr>
        <p:txBody>
          <a:bodyPr wrap="none" rtlCol="0">
            <a:spAutoFit/>
          </a:bodyPr>
          <a:lstStyle/>
          <a:p>
            <a:r>
              <a:rPr lang="en-US" dirty="0" smtClean="0"/>
              <a:t>After </a:t>
            </a:r>
            <a:endParaRPr lang="en-US" dirty="0"/>
          </a:p>
        </p:txBody>
      </p:sp>
      <p:pic>
        <p:nvPicPr>
          <p:cNvPr id="10" name="Content Placeholder 3" descr="P6281603.JPG"/>
          <p:cNvPicPr>
            <a:picLocks noGrp="1" noChangeAspect="1"/>
          </p:cNvPicPr>
          <p:nvPr>
            <p:ph idx="1"/>
          </p:nvPr>
        </p:nvPicPr>
        <p:blipFill>
          <a:blip r:embed="rId5" cstate="screen"/>
          <a:srcRect/>
          <a:stretch>
            <a:fillRect/>
          </a:stretch>
        </p:blipFill>
        <p:spPr>
          <a:xfrm>
            <a:off x="6400800" y="4876800"/>
            <a:ext cx="2438400" cy="18288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Pollution Prevention</a:t>
            </a:r>
            <a:endParaRPr lang="en-US" dirty="0"/>
          </a:p>
        </p:txBody>
      </p:sp>
      <p:pic>
        <p:nvPicPr>
          <p:cNvPr id="126978" name="Picture 2" descr="C:\Documents and Settings\awinquist\My Documents\My Pictures\Arlingtonpics\sweeperpics\P8020055.JPG"/>
          <p:cNvPicPr>
            <a:picLocks noChangeAspect="1" noChangeArrowheads="1"/>
          </p:cNvPicPr>
          <p:nvPr/>
        </p:nvPicPr>
        <p:blipFill>
          <a:blip r:embed="rId3" cstate="screen">
            <a:lum bright="2000" contrast="2000"/>
          </a:blip>
          <a:srcRect/>
          <a:stretch>
            <a:fillRect/>
          </a:stretch>
        </p:blipFill>
        <p:spPr bwMode="auto">
          <a:xfrm>
            <a:off x="3733800" y="1524000"/>
            <a:ext cx="4343400" cy="3257550"/>
          </a:xfrm>
          <a:prstGeom prst="rect">
            <a:avLst/>
          </a:prstGeom>
          <a:noFill/>
        </p:spPr>
      </p:pic>
      <p:pic>
        <p:nvPicPr>
          <p:cNvPr id="4" name="Picture 7" descr="P2cover"/>
          <p:cNvPicPr>
            <a:picLocks noChangeAspect="1" noChangeArrowheads="1"/>
          </p:cNvPicPr>
          <p:nvPr/>
        </p:nvPicPr>
        <p:blipFill>
          <a:blip r:embed="rId4" cstate="screen"/>
          <a:srcRect/>
          <a:stretch>
            <a:fillRect/>
          </a:stretch>
        </p:blipFill>
        <p:spPr bwMode="auto">
          <a:xfrm>
            <a:off x="1752600" y="1447800"/>
            <a:ext cx="1990725" cy="2886075"/>
          </a:xfrm>
          <a:prstGeom prst="rect">
            <a:avLst/>
          </a:prstGeom>
          <a:noFill/>
        </p:spPr>
      </p:pic>
      <p:pic>
        <p:nvPicPr>
          <p:cNvPr id="5" name="Picture 8" descr="MF Shed1"/>
          <p:cNvPicPr>
            <a:picLocks noChangeAspect="1" noChangeArrowheads="1"/>
          </p:cNvPicPr>
          <p:nvPr/>
        </p:nvPicPr>
        <p:blipFill>
          <a:blip r:embed="rId5" cstate="screen"/>
          <a:srcRect/>
          <a:stretch>
            <a:fillRect/>
          </a:stretch>
        </p:blipFill>
        <p:spPr bwMode="auto">
          <a:xfrm>
            <a:off x="4114800" y="4648200"/>
            <a:ext cx="2647950" cy="1981200"/>
          </a:xfrm>
          <a:prstGeom prst="rect">
            <a:avLst/>
          </a:prstGeom>
          <a:noFill/>
        </p:spPr>
      </p:pic>
      <p:pic>
        <p:nvPicPr>
          <p:cNvPr id="6" name="Picture 6" descr="Vehicle Wash IBC Spill Containment 004"/>
          <p:cNvPicPr>
            <a:picLocks noChangeAspect="1" noChangeArrowheads="1"/>
          </p:cNvPicPr>
          <p:nvPr/>
        </p:nvPicPr>
        <p:blipFill>
          <a:blip r:embed="rId6" cstate="screen"/>
          <a:srcRect/>
          <a:stretch>
            <a:fillRect/>
          </a:stretch>
        </p:blipFill>
        <p:spPr bwMode="auto">
          <a:xfrm>
            <a:off x="990600" y="4267200"/>
            <a:ext cx="3154363" cy="2366963"/>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ChainBridge 2"/>
          <p:cNvPicPr>
            <a:picLocks noChangeAspect="1" noChangeArrowheads="1"/>
          </p:cNvPicPr>
          <p:nvPr/>
        </p:nvPicPr>
        <p:blipFill>
          <a:blip r:embed="rId3" cstate="screen"/>
          <a:srcRect/>
          <a:stretch>
            <a:fillRect/>
          </a:stretch>
        </p:blipFill>
        <p:spPr bwMode="auto">
          <a:xfrm>
            <a:off x="1143000" y="3733800"/>
            <a:ext cx="3314910" cy="2343745"/>
          </a:xfrm>
          <a:prstGeom prst="rect">
            <a:avLst/>
          </a:prstGeom>
          <a:noFill/>
        </p:spPr>
      </p:pic>
      <p:sp>
        <p:nvSpPr>
          <p:cNvPr id="2" name="Title 1"/>
          <p:cNvSpPr>
            <a:spLocks noGrp="1"/>
          </p:cNvSpPr>
          <p:nvPr>
            <p:ph type="title"/>
          </p:nvPr>
        </p:nvSpPr>
        <p:spPr/>
        <p:txBody>
          <a:bodyPr/>
          <a:lstStyle/>
          <a:p>
            <a:r>
              <a:rPr lang="en-US" dirty="0" smtClean="0"/>
              <a:t>Outreach and Education</a:t>
            </a:r>
            <a:endParaRPr lang="en-US" dirty="0"/>
          </a:p>
        </p:txBody>
      </p:sp>
      <p:pic>
        <p:nvPicPr>
          <p:cNvPr id="4" name="Picture 4" descr="PICT0312"/>
          <p:cNvPicPr>
            <a:picLocks noChangeAspect="1" noChangeArrowheads="1"/>
          </p:cNvPicPr>
          <p:nvPr/>
        </p:nvPicPr>
        <p:blipFill>
          <a:blip r:embed="rId4" cstate="screen"/>
          <a:srcRect/>
          <a:stretch>
            <a:fillRect/>
          </a:stretch>
        </p:blipFill>
        <p:spPr bwMode="auto">
          <a:xfrm>
            <a:off x="1295400" y="1371600"/>
            <a:ext cx="3149600" cy="2362200"/>
          </a:xfrm>
          <a:prstGeom prst="rect">
            <a:avLst/>
          </a:prstGeom>
          <a:noFill/>
        </p:spPr>
      </p:pic>
      <p:pic>
        <p:nvPicPr>
          <p:cNvPr id="6" name="Picture 7" descr="IMG_5965"/>
          <p:cNvPicPr>
            <a:picLocks noChangeAspect="1" noChangeArrowheads="1"/>
          </p:cNvPicPr>
          <p:nvPr/>
        </p:nvPicPr>
        <p:blipFill>
          <a:blip r:embed="rId5" cstate="screen"/>
          <a:srcRect/>
          <a:stretch>
            <a:fillRect/>
          </a:stretch>
        </p:blipFill>
        <p:spPr bwMode="auto">
          <a:xfrm>
            <a:off x="4419600" y="2667000"/>
            <a:ext cx="3276600" cy="2586789"/>
          </a:xfrm>
          <a:prstGeom prst="rect">
            <a:avLst/>
          </a:prstGeom>
          <a:noFill/>
        </p:spPr>
      </p:pic>
      <p:pic>
        <p:nvPicPr>
          <p:cNvPr id="7" name="Picture 10" descr="Girl_scouts2"/>
          <p:cNvPicPr>
            <a:picLocks noChangeAspect="1" noChangeArrowheads="1"/>
          </p:cNvPicPr>
          <p:nvPr/>
        </p:nvPicPr>
        <p:blipFill>
          <a:blip r:embed="rId6" cstate="screen"/>
          <a:srcRect/>
          <a:stretch>
            <a:fillRect/>
          </a:stretch>
        </p:blipFill>
        <p:spPr bwMode="auto">
          <a:xfrm>
            <a:off x="6248400" y="4800600"/>
            <a:ext cx="2438400" cy="1891862"/>
          </a:xfrm>
          <a:prstGeom prst="rect">
            <a:avLst/>
          </a:prstGeom>
          <a:noFill/>
        </p:spPr>
      </p:pic>
      <p:pic>
        <p:nvPicPr>
          <p:cNvPr id="8" name="Picture 6" descr="GreenItLogo"/>
          <p:cNvPicPr>
            <a:picLocks noChangeAspect="1" noChangeArrowheads="1"/>
          </p:cNvPicPr>
          <p:nvPr/>
        </p:nvPicPr>
        <p:blipFill>
          <a:blip r:embed="rId7" cstate="screen"/>
          <a:srcRect/>
          <a:stretch>
            <a:fillRect/>
          </a:stretch>
        </p:blipFill>
        <p:spPr bwMode="auto">
          <a:xfrm>
            <a:off x="4343400" y="1371600"/>
            <a:ext cx="3505200" cy="1271417"/>
          </a:xfrm>
          <a:prstGeom prst="rect">
            <a:avLst/>
          </a:prstGeom>
          <a:noFill/>
        </p:spPr>
      </p:pic>
      <p:pic>
        <p:nvPicPr>
          <p:cNvPr id="9" name="Picture 4" descr="DAS-NOVAREGION-535"/>
          <p:cNvPicPr>
            <a:picLocks noChangeAspect="1" noChangeArrowheads="1"/>
          </p:cNvPicPr>
          <p:nvPr/>
        </p:nvPicPr>
        <p:blipFill>
          <a:blip r:embed="rId8" cstate="screen"/>
          <a:srcRect/>
          <a:stretch>
            <a:fillRect/>
          </a:stretch>
        </p:blipFill>
        <p:spPr bwMode="auto">
          <a:xfrm>
            <a:off x="4419600" y="5257800"/>
            <a:ext cx="1799205" cy="1001713"/>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How are Potential Watershed Improvement Projects Identified?</a:t>
            </a:r>
            <a:endParaRPr lang="en-US" sz="3600" dirty="0"/>
          </a:p>
        </p:txBody>
      </p:sp>
      <p:sp>
        <p:nvSpPr>
          <p:cNvPr id="3" name="Content Placeholder 2"/>
          <p:cNvSpPr>
            <a:spLocks noGrp="1"/>
          </p:cNvSpPr>
          <p:nvPr>
            <p:ph idx="1"/>
          </p:nvPr>
        </p:nvSpPr>
        <p:spPr/>
        <p:txBody>
          <a:bodyPr/>
          <a:lstStyle/>
          <a:p>
            <a:r>
              <a:rPr lang="en-US" sz="2800" dirty="0" smtClean="0">
                <a:effectLst/>
              </a:rPr>
              <a:t>Stormwater Master Plan (1996) and Watershed Management Plan (2001) are being updated and combined into a comprehensive Stormwater Master Plan (to be completed in 2012).</a:t>
            </a:r>
          </a:p>
          <a:p>
            <a:pPr>
              <a:buNone/>
            </a:pPr>
            <a:endParaRPr lang="en-US" sz="800" dirty="0" smtClean="0">
              <a:effectLst/>
            </a:endParaRPr>
          </a:p>
          <a:p>
            <a:pPr lvl="1"/>
            <a:r>
              <a:rPr lang="en-US" sz="2400" b="1" dirty="0" smtClean="0">
                <a:solidFill>
                  <a:srgbClr val="FFFF00"/>
                </a:solidFill>
                <a:effectLst/>
              </a:rPr>
              <a:t>Storm Sewer Capacity Analysis</a:t>
            </a:r>
            <a:r>
              <a:rPr lang="en-US" sz="2400" dirty="0" smtClean="0">
                <a:effectLst/>
              </a:rPr>
              <a:t> to study the County's current storm sewer pipes.</a:t>
            </a:r>
          </a:p>
          <a:p>
            <a:pPr lvl="1"/>
            <a:endParaRPr lang="en-US" sz="800" dirty="0" smtClean="0">
              <a:effectLst/>
            </a:endParaRPr>
          </a:p>
          <a:p>
            <a:pPr lvl="1"/>
            <a:r>
              <a:rPr lang="en-US" sz="2400" b="1" dirty="0" smtClean="0">
                <a:solidFill>
                  <a:srgbClr val="FFFF00"/>
                </a:solidFill>
                <a:effectLst/>
              </a:rPr>
              <a:t>County-wide stream inventory</a:t>
            </a:r>
            <a:r>
              <a:rPr lang="en-US" sz="2400" dirty="0" smtClean="0">
                <a:effectLst/>
              </a:rPr>
              <a:t> to assess stream conditions and prioritize stream restoration projects. </a:t>
            </a:r>
          </a:p>
          <a:p>
            <a:pPr lvl="1"/>
            <a:endParaRPr lang="en-US" sz="800" dirty="0" smtClean="0">
              <a:effectLst/>
            </a:endParaRPr>
          </a:p>
          <a:p>
            <a:pPr lvl="1"/>
            <a:r>
              <a:rPr lang="en-US" sz="2400" b="1" dirty="0" smtClean="0">
                <a:solidFill>
                  <a:srgbClr val="FFFF00"/>
                </a:solidFill>
                <a:effectLst/>
              </a:rPr>
              <a:t>Watershed retrofit plans</a:t>
            </a:r>
            <a:r>
              <a:rPr lang="en-US" sz="2400" dirty="0" smtClean="0">
                <a:effectLst/>
              </a:rPr>
              <a:t> to identify locations where stormwater treatment facilities can be added to help slow down and filter stormwater runoff.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US" dirty="0"/>
          </a:p>
        </p:txBody>
      </p:sp>
      <p:sp>
        <p:nvSpPr>
          <p:cNvPr id="3" name="Content Placeholder 2"/>
          <p:cNvSpPr>
            <a:spLocks noGrp="1"/>
          </p:cNvSpPr>
          <p:nvPr>
            <p:ph idx="1"/>
          </p:nvPr>
        </p:nvSpPr>
        <p:spPr/>
        <p:txBody>
          <a:bodyPr/>
          <a:lstStyle/>
          <a:p>
            <a:pPr eaLnBrk="1" hangingPunct="1">
              <a:defRPr/>
            </a:pPr>
            <a:endParaRPr lang="en-US" dirty="0"/>
          </a:p>
        </p:txBody>
      </p:sp>
      <p:pic>
        <p:nvPicPr>
          <p:cNvPr id="56323" name="Picture 2"/>
          <p:cNvPicPr>
            <a:picLocks noChangeAspect="1" noChangeArrowheads="1"/>
          </p:cNvPicPr>
          <p:nvPr/>
        </p:nvPicPr>
        <p:blipFill>
          <a:blip r:embed="rId3" cstate="screen"/>
          <a:srcRect/>
          <a:stretch>
            <a:fillRect/>
          </a:stretch>
        </p:blipFill>
        <p:spPr bwMode="auto">
          <a:xfrm>
            <a:off x="0" y="0"/>
            <a:ext cx="9144000" cy="6858000"/>
          </a:xfrm>
          <a:prstGeom prst="rect">
            <a:avLst/>
          </a:prstGeom>
          <a:noFill/>
          <a:ln w="9525">
            <a:noFill/>
            <a:miter lim="800000"/>
            <a:headEnd/>
            <a:tailEnd/>
          </a:ln>
        </p:spPr>
      </p:pic>
      <p:sp>
        <p:nvSpPr>
          <p:cNvPr id="56324" name="TextBox 4"/>
          <p:cNvSpPr txBox="1">
            <a:spLocks noChangeArrowheads="1"/>
          </p:cNvSpPr>
          <p:nvPr/>
        </p:nvSpPr>
        <p:spPr bwMode="auto">
          <a:xfrm>
            <a:off x="6781800" y="0"/>
            <a:ext cx="2362200" cy="369332"/>
          </a:xfrm>
          <a:prstGeom prst="rect">
            <a:avLst/>
          </a:prstGeom>
          <a:solidFill>
            <a:schemeClr val="accent1"/>
          </a:solidFill>
          <a:ln w="9525">
            <a:noFill/>
            <a:miter lim="800000"/>
            <a:headEnd/>
            <a:tailEnd/>
          </a:ln>
        </p:spPr>
        <p:txBody>
          <a:bodyPr wrap="square">
            <a:spAutoFit/>
          </a:bodyPr>
          <a:lstStyle/>
          <a:p>
            <a:r>
              <a:rPr lang="en-US" dirty="0"/>
              <a:t>Windy Run example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2" descr="L:\Dept\ENVIRONMENTAL-PLANNING\Stream inventory\Images\9_3_09\DBK_43.JPG"/>
          <p:cNvPicPr>
            <a:picLocks noChangeAspect="1" noChangeArrowheads="1"/>
          </p:cNvPicPr>
          <p:nvPr/>
        </p:nvPicPr>
        <p:blipFill>
          <a:blip r:embed="rId3" cstate="screen">
            <a:lum bright="5000" contrast="7000"/>
          </a:blip>
          <a:srcRect/>
          <a:stretch>
            <a:fillRect/>
          </a:stretch>
        </p:blipFill>
        <p:spPr bwMode="auto">
          <a:xfrm>
            <a:off x="457200" y="3124200"/>
            <a:ext cx="4724400" cy="3543300"/>
          </a:xfrm>
          <a:prstGeom prst="rect">
            <a:avLst/>
          </a:prstGeom>
          <a:noFill/>
          <a:ln w="9525">
            <a:noFill/>
            <a:miter lim="800000"/>
            <a:headEnd/>
            <a:tailEnd/>
          </a:ln>
        </p:spPr>
      </p:pic>
      <p:pic>
        <p:nvPicPr>
          <p:cNvPr id="46082" name="Picture 3" descr="L:\Dept\ENVIRONMENTAL-PLANNING\Stream inventory\Images\9_4_09\DBK_13.JPG"/>
          <p:cNvPicPr>
            <a:picLocks noChangeAspect="1" noChangeArrowheads="1"/>
          </p:cNvPicPr>
          <p:nvPr/>
        </p:nvPicPr>
        <p:blipFill>
          <a:blip r:embed="rId4" cstate="screen">
            <a:lum bright="12000" contrast="29000"/>
          </a:blip>
          <a:srcRect/>
          <a:stretch>
            <a:fillRect/>
          </a:stretch>
        </p:blipFill>
        <p:spPr bwMode="auto">
          <a:xfrm>
            <a:off x="5334000" y="152400"/>
            <a:ext cx="3657600" cy="4876800"/>
          </a:xfrm>
          <a:prstGeom prst="rect">
            <a:avLst/>
          </a:prstGeom>
          <a:noFill/>
          <a:ln w="9525">
            <a:noFill/>
            <a:miter lim="800000"/>
            <a:headEnd/>
            <a:tailEnd/>
          </a:ln>
        </p:spPr>
      </p:pic>
      <p:sp>
        <p:nvSpPr>
          <p:cNvPr id="8" name="TextBox 7"/>
          <p:cNvSpPr txBox="1"/>
          <p:nvPr/>
        </p:nvSpPr>
        <p:spPr>
          <a:xfrm>
            <a:off x="5257800" y="5257800"/>
            <a:ext cx="4800600" cy="1200150"/>
          </a:xfrm>
          <a:prstGeom prst="rect">
            <a:avLst/>
          </a:prstGeom>
          <a:noFill/>
        </p:spPr>
        <p:txBody>
          <a:bodyPr>
            <a:spAutoFit/>
          </a:bodyPr>
          <a:lstStyle/>
          <a:p>
            <a:pPr eaLnBrk="0" hangingPunct="0">
              <a:defRPr/>
            </a:pPr>
            <a:r>
              <a:rPr lang="en-US" sz="1800" b="1" i="1" dirty="0">
                <a:solidFill>
                  <a:schemeClr val="tx2"/>
                </a:solidFill>
                <a:effectLst>
                  <a:outerShdw blurRad="38100" dist="38100" dir="2700000" algn="tl">
                    <a:srgbClr val="000000"/>
                  </a:outerShdw>
                </a:effectLst>
                <a:latin typeface="+mj-lt"/>
                <a:ea typeface="+mj-ea"/>
                <a:cs typeface="+mj-cs"/>
              </a:rPr>
              <a:t>35 stormwater outfalls with </a:t>
            </a:r>
          </a:p>
          <a:p>
            <a:pPr eaLnBrk="0" hangingPunct="0">
              <a:defRPr/>
            </a:pPr>
            <a:r>
              <a:rPr lang="en-US" sz="1800" b="1" i="1" dirty="0">
                <a:solidFill>
                  <a:schemeClr val="tx2"/>
                </a:solidFill>
                <a:effectLst>
                  <a:outerShdw blurRad="38100" dist="38100" dir="2700000" algn="tl">
                    <a:srgbClr val="000000"/>
                  </a:outerShdw>
                </a:effectLst>
                <a:latin typeface="+mj-lt"/>
                <a:ea typeface="+mj-ea"/>
                <a:cs typeface="+mj-cs"/>
              </a:rPr>
              <a:t>severity score 4 or 5</a:t>
            </a:r>
          </a:p>
          <a:p>
            <a:pPr eaLnBrk="0" hangingPunct="0">
              <a:defRPr/>
            </a:pPr>
            <a:endParaRPr lang="en-US" sz="1800" b="1" i="1" dirty="0">
              <a:solidFill>
                <a:schemeClr val="tx2"/>
              </a:solidFill>
              <a:effectLst>
                <a:outerShdw blurRad="38100" dist="38100" dir="2700000" algn="tl">
                  <a:srgbClr val="000000"/>
                </a:outerShdw>
              </a:effectLst>
              <a:latin typeface="+mj-lt"/>
              <a:ea typeface="+mj-ea"/>
              <a:cs typeface="+mj-cs"/>
            </a:endParaRPr>
          </a:p>
          <a:p>
            <a:pPr eaLnBrk="0" hangingPunct="0">
              <a:defRPr/>
            </a:pPr>
            <a:endParaRPr lang="en-US" sz="1800" dirty="0"/>
          </a:p>
        </p:txBody>
      </p:sp>
      <p:graphicFrame>
        <p:nvGraphicFramePr>
          <p:cNvPr id="7" name="Chart 6"/>
          <p:cNvGraphicFramePr/>
          <p:nvPr/>
        </p:nvGraphicFramePr>
        <p:xfrm>
          <a:off x="0" y="152400"/>
          <a:ext cx="4343400" cy="3581400"/>
        </p:xfrm>
        <a:graphic>
          <a:graphicData uri="http://schemas.openxmlformats.org/drawingml/2006/chart">
            <c:chart xmlns:c="http://schemas.openxmlformats.org/drawingml/2006/chart" xmlns:r="http://schemas.openxmlformats.org/officeDocument/2006/relationships" r:id="rId5"/>
          </a:graphicData>
        </a:graphic>
      </p:graphicFrame>
      <p:sp>
        <p:nvSpPr>
          <p:cNvPr id="46085" name="Text Box 6"/>
          <p:cNvSpPr txBox="1">
            <a:spLocks noChangeArrowheads="1"/>
          </p:cNvSpPr>
          <p:nvPr/>
        </p:nvSpPr>
        <p:spPr bwMode="auto">
          <a:xfrm>
            <a:off x="3794125" y="1916113"/>
            <a:ext cx="681038" cy="304800"/>
          </a:xfrm>
          <a:prstGeom prst="rect">
            <a:avLst/>
          </a:prstGeom>
          <a:noFill/>
          <a:ln w="9525">
            <a:noFill/>
            <a:miter lim="800000"/>
            <a:headEnd/>
            <a:tailEnd/>
          </a:ln>
        </p:spPr>
        <p:txBody>
          <a:bodyPr wrap="none">
            <a:spAutoFit/>
          </a:bodyPr>
          <a:lstStyle/>
          <a:p>
            <a:r>
              <a:rPr lang="af-ZA" sz="1400"/>
              <a:t>n=412</a:t>
            </a:r>
            <a:endParaRPr lang="en-US" sz="14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2"/>
          <p:cNvPicPr>
            <a:picLocks noChangeAspect="1" noChangeArrowheads="1"/>
          </p:cNvPicPr>
          <p:nvPr/>
        </p:nvPicPr>
        <p:blipFill>
          <a:blip r:embed="rId3" cstate="screen">
            <a:lum bright="7000" contrast="2000"/>
          </a:blip>
          <a:srcRect/>
          <a:stretch>
            <a:fillRect/>
          </a:stretch>
        </p:blipFill>
        <p:spPr bwMode="auto">
          <a:xfrm>
            <a:off x="0" y="3143250"/>
            <a:ext cx="4953000" cy="3714750"/>
          </a:xfrm>
          <a:prstGeom prst="rect">
            <a:avLst/>
          </a:prstGeom>
          <a:noFill/>
          <a:ln w="9525">
            <a:noFill/>
            <a:miter lim="800000"/>
            <a:headEnd/>
            <a:tailEnd/>
          </a:ln>
        </p:spPr>
      </p:pic>
      <p:pic>
        <p:nvPicPr>
          <p:cNvPr id="48130" name="Picture 4" descr="L:\Dept\ENVIRONMENTAL-PLANNING\Stream inventory\Images\9_15_09\2.JPG"/>
          <p:cNvPicPr>
            <a:picLocks noChangeAspect="1" noChangeArrowheads="1"/>
          </p:cNvPicPr>
          <p:nvPr/>
        </p:nvPicPr>
        <p:blipFill>
          <a:blip r:embed="rId4" cstate="screen"/>
          <a:srcRect/>
          <a:stretch>
            <a:fillRect/>
          </a:stretch>
        </p:blipFill>
        <p:spPr bwMode="auto">
          <a:xfrm>
            <a:off x="4495800" y="0"/>
            <a:ext cx="4648200" cy="3486150"/>
          </a:xfrm>
          <a:prstGeom prst="rect">
            <a:avLst/>
          </a:prstGeom>
          <a:noFill/>
          <a:ln w="9525">
            <a:noFill/>
            <a:miter lim="800000"/>
            <a:headEnd/>
            <a:tailEnd/>
          </a:ln>
        </p:spPr>
      </p:pic>
      <p:sp>
        <p:nvSpPr>
          <p:cNvPr id="8" name="TextBox 7"/>
          <p:cNvSpPr txBox="1"/>
          <p:nvPr/>
        </p:nvSpPr>
        <p:spPr>
          <a:xfrm>
            <a:off x="5257800" y="4876800"/>
            <a:ext cx="3886200" cy="1477963"/>
          </a:xfrm>
          <a:prstGeom prst="rect">
            <a:avLst/>
          </a:prstGeom>
          <a:noFill/>
        </p:spPr>
        <p:txBody>
          <a:bodyPr>
            <a:spAutoFit/>
          </a:bodyPr>
          <a:lstStyle/>
          <a:p>
            <a:pPr eaLnBrk="0" hangingPunct="0">
              <a:defRPr/>
            </a:pPr>
            <a:r>
              <a:rPr lang="en-US" sz="1800" b="1" i="1" dirty="0">
                <a:solidFill>
                  <a:schemeClr val="tx2"/>
                </a:solidFill>
                <a:effectLst>
                  <a:outerShdw blurRad="38100" dist="38100" dir="2700000" algn="tl">
                    <a:srgbClr val="000000"/>
                  </a:outerShdw>
                </a:effectLst>
              </a:rPr>
              <a:t>13 sanitary sewer lines with severity score 4 or 5</a:t>
            </a:r>
          </a:p>
          <a:p>
            <a:pPr eaLnBrk="0" hangingPunct="0">
              <a:defRPr/>
            </a:pPr>
            <a:endParaRPr lang="en-US" sz="1800" b="1" i="1" dirty="0">
              <a:solidFill>
                <a:schemeClr val="tx2"/>
              </a:solidFill>
              <a:effectLst>
                <a:outerShdw blurRad="38100" dist="38100" dir="2700000" algn="tl">
                  <a:srgbClr val="000000"/>
                </a:outerShdw>
              </a:effectLst>
            </a:endParaRPr>
          </a:p>
          <a:p>
            <a:pPr eaLnBrk="0" hangingPunct="0">
              <a:defRPr/>
            </a:pPr>
            <a:endParaRPr lang="en-US" sz="1800" b="1" i="1" dirty="0">
              <a:solidFill>
                <a:schemeClr val="tx2"/>
              </a:solidFill>
              <a:effectLst>
                <a:outerShdw blurRad="38100" dist="38100" dir="2700000" algn="tl">
                  <a:srgbClr val="000000"/>
                </a:outerShdw>
              </a:effectLst>
              <a:latin typeface="+mj-lt"/>
              <a:ea typeface="+mj-ea"/>
              <a:cs typeface="+mj-cs"/>
            </a:endParaRPr>
          </a:p>
          <a:p>
            <a:pPr eaLnBrk="0" hangingPunct="0">
              <a:defRPr/>
            </a:pPr>
            <a:endParaRPr lang="en-US" sz="1800" dirty="0"/>
          </a:p>
        </p:txBody>
      </p:sp>
      <p:graphicFrame>
        <p:nvGraphicFramePr>
          <p:cNvPr id="9" name="Chart 8"/>
          <p:cNvGraphicFramePr/>
          <p:nvPr/>
        </p:nvGraphicFramePr>
        <p:xfrm>
          <a:off x="1" y="0"/>
          <a:ext cx="4572000" cy="3813174"/>
        </p:xfrm>
        <a:graphic>
          <a:graphicData uri="http://schemas.openxmlformats.org/drawingml/2006/chart">
            <c:chart xmlns:c="http://schemas.openxmlformats.org/drawingml/2006/chart" xmlns:r="http://schemas.openxmlformats.org/officeDocument/2006/relationships" r:id="rId5"/>
          </a:graphicData>
        </a:graphic>
      </p:graphicFrame>
      <p:sp>
        <p:nvSpPr>
          <p:cNvPr id="48133" name="Text Box 6"/>
          <p:cNvSpPr txBox="1">
            <a:spLocks noChangeArrowheads="1"/>
          </p:cNvSpPr>
          <p:nvPr/>
        </p:nvSpPr>
        <p:spPr bwMode="auto">
          <a:xfrm>
            <a:off x="3505200" y="1916113"/>
            <a:ext cx="681038" cy="304800"/>
          </a:xfrm>
          <a:prstGeom prst="rect">
            <a:avLst/>
          </a:prstGeom>
          <a:noFill/>
          <a:ln w="9525">
            <a:noFill/>
            <a:miter lim="800000"/>
            <a:headEnd/>
            <a:tailEnd/>
          </a:ln>
        </p:spPr>
        <p:txBody>
          <a:bodyPr wrap="none">
            <a:spAutoFit/>
          </a:bodyPr>
          <a:lstStyle/>
          <a:p>
            <a:r>
              <a:rPr lang="af-ZA" sz="1400"/>
              <a:t>n=107</a:t>
            </a:r>
            <a:endParaRPr lang="en-US" sz="1400"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5" descr="Priority overall.jpg"/>
          <p:cNvPicPr>
            <a:picLocks noChangeAspect="1"/>
          </p:cNvPicPr>
          <p:nvPr/>
        </p:nvPicPr>
        <p:blipFill>
          <a:blip r:embed="rId3" cstate="screen"/>
          <a:srcRect/>
          <a:stretch>
            <a:fillRect/>
          </a:stretch>
        </p:blipFill>
        <p:spPr bwMode="auto">
          <a:xfrm>
            <a:off x="0" y="0"/>
            <a:ext cx="9144000" cy="6858000"/>
          </a:xfrm>
          <a:prstGeom prst="rect">
            <a:avLst/>
          </a:prstGeom>
          <a:noFill/>
          <a:ln w="9525">
            <a:noFill/>
            <a:miter lim="800000"/>
            <a:headEnd/>
            <a:tailEnd/>
          </a:ln>
        </p:spPr>
      </p:pic>
      <p:sp>
        <p:nvSpPr>
          <p:cNvPr id="7" name="Rectangle 2"/>
          <p:cNvSpPr txBox="1">
            <a:spLocks noChangeArrowheads="1"/>
          </p:cNvSpPr>
          <p:nvPr/>
        </p:nvSpPr>
        <p:spPr bwMode="auto">
          <a:xfrm>
            <a:off x="5029200" y="381000"/>
            <a:ext cx="3657600" cy="1828800"/>
          </a:xfrm>
          <a:prstGeom prst="rect">
            <a:avLst/>
          </a:prstGeom>
          <a:noFill/>
          <a:ln w="9525">
            <a:noFill/>
            <a:miter lim="800000"/>
            <a:headEnd/>
            <a:tailEnd/>
          </a:ln>
          <a:effectLst/>
        </p:spPr>
        <p:txBody>
          <a:bodyPr anchor="ctr" anchorCtr="1"/>
          <a:lstStyle/>
          <a:p>
            <a:pPr algn="ctr">
              <a:spcBef>
                <a:spcPts val="1200"/>
              </a:spcBef>
              <a:spcAft>
                <a:spcPts val="300"/>
              </a:spcAft>
              <a:defRPr/>
            </a:pPr>
            <a:r>
              <a:rPr lang="en-US" sz="2800" b="1" kern="0" dirty="0">
                <a:solidFill>
                  <a:schemeClr val="bg1"/>
                </a:solidFill>
                <a:effectLst>
                  <a:outerShdw blurRad="38100" dist="38100" dir="2700000" algn="tl">
                    <a:srgbClr val="000000">
                      <a:alpha val="43137"/>
                    </a:srgbClr>
                  </a:outerShdw>
                </a:effectLst>
                <a:latin typeface="+mj-lt"/>
                <a:ea typeface="+mj-ea"/>
                <a:cs typeface="+mj-cs"/>
              </a:rPr>
              <a:t>Priority Watersheds by Channel &amp; Infrastructure Condition</a:t>
            </a:r>
            <a:r>
              <a:rPr lang="en-US" sz="2800" kern="0" dirty="0">
                <a:solidFill>
                  <a:schemeClr val="bg1"/>
                </a:solidFill>
                <a:effectLst>
                  <a:outerShdw blurRad="38100" dist="38100" dir="2700000" algn="tl">
                    <a:srgbClr val="000000">
                      <a:alpha val="43137"/>
                    </a:srgbClr>
                  </a:outerShdw>
                </a:effectLst>
                <a:latin typeface="+mj-lt"/>
                <a:ea typeface="+mj-ea"/>
                <a:cs typeface="+mj-cs"/>
              </a:rPr>
              <a:t> </a:t>
            </a:r>
            <a:endParaRPr lang="en-US" sz="2800" b="1" kern="0" dirty="0">
              <a:solidFill>
                <a:schemeClr val="bg1"/>
              </a:solidFill>
              <a:effectLst>
                <a:outerShdw blurRad="38100" dist="38100" dir="2700000" algn="tl">
                  <a:srgbClr val="000000">
                    <a:alpha val="43137"/>
                  </a:srgbClr>
                </a:outerShdw>
              </a:effectLst>
              <a:latin typeface="+mj-lt"/>
              <a:ea typeface="+mj-ea"/>
              <a:cs typeface="+mj-cs"/>
            </a:endParaRPr>
          </a:p>
        </p:txBody>
      </p:sp>
      <p:sp>
        <p:nvSpPr>
          <p:cNvPr id="187395" name="Rectangle 3"/>
          <p:cNvSpPr>
            <a:spLocks noChangeArrowheads="1"/>
          </p:cNvSpPr>
          <p:nvPr/>
        </p:nvSpPr>
        <p:spPr bwMode="auto">
          <a:xfrm>
            <a:off x="762000" y="4191000"/>
            <a:ext cx="2209800" cy="1828800"/>
          </a:xfrm>
          <a:prstGeom prst="rect">
            <a:avLst/>
          </a:prstGeom>
          <a:noFill/>
          <a:ln w="9525">
            <a:noFill/>
            <a:miter lim="800000"/>
            <a:headEnd/>
            <a:tailEnd/>
          </a:ln>
        </p:spPr>
        <p:txBody>
          <a:bodyPr/>
          <a:lstStyle/>
          <a:p>
            <a:pPr marL="273050" indent="-273050">
              <a:spcBef>
                <a:spcPct val="20000"/>
              </a:spcBef>
              <a:buClr>
                <a:schemeClr val="hlink"/>
              </a:buClr>
              <a:buSzPct val="80000"/>
              <a:buFont typeface="Wingdings" pitchFamily="2" charset="2"/>
              <a:buNone/>
              <a:defRPr/>
            </a:pPr>
            <a:r>
              <a:rPr lang="en-US" b="1" dirty="0">
                <a:solidFill>
                  <a:schemeClr val="bg1"/>
                </a:solidFill>
                <a:effectLst>
                  <a:outerShdw blurRad="38100" dist="38100" dir="2700000" algn="tl">
                    <a:srgbClr val="000000"/>
                  </a:outerShdw>
                </a:effectLst>
              </a:rPr>
              <a:t>	</a:t>
            </a:r>
            <a:r>
              <a:rPr lang="en-US" sz="1600" b="1" dirty="0">
                <a:solidFill>
                  <a:schemeClr val="bg1"/>
                </a:solidFill>
              </a:rPr>
              <a:t>Gulf Branch </a:t>
            </a:r>
          </a:p>
          <a:p>
            <a:pPr marL="273050" indent="-273050">
              <a:spcBef>
                <a:spcPct val="20000"/>
              </a:spcBef>
              <a:buClr>
                <a:schemeClr val="hlink"/>
              </a:buClr>
              <a:buSzPct val="80000"/>
              <a:buFont typeface="Wingdings" pitchFamily="2" charset="2"/>
              <a:buNone/>
              <a:defRPr/>
            </a:pPr>
            <a:r>
              <a:rPr lang="en-US" sz="1600" b="1" dirty="0">
                <a:solidFill>
                  <a:schemeClr val="bg1"/>
                </a:solidFill>
              </a:rPr>
              <a:t>	Windy Run</a:t>
            </a:r>
          </a:p>
          <a:p>
            <a:pPr marL="273050" indent="-273050">
              <a:spcBef>
                <a:spcPct val="20000"/>
              </a:spcBef>
              <a:buClr>
                <a:schemeClr val="hlink"/>
              </a:buClr>
              <a:buSzPct val="80000"/>
              <a:buFont typeface="Wingdings" pitchFamily="2" charset="2"/>
              <a:buNone/>
              <a:defRPr/>
            </a:pPr>
            <a:r>
              <a:rPr lang="en-US" sz="1600" b="1" dirty="0">
                <a:solidFill>
                  <a:schemeClr val="bg1"/>
                </a:solidFill>
              </a:rPr>
              <a:t>	Donaldson Run</a:t>
            </a:r>
          </a:p>
          <a:p>
            <a:pPr marL="273050" indent="-273050">
              <a:spcBef>
                <a:spcPct val="20000"/>
              </a:spcBef>
              <a:buClr>
                <a:schemeClr val="hlink"/>
              </a:buClr>
              <a:buSzPct val="80000"/>
              <a:buFont typeface="Wingdings" pitchFamily="2" charset="2"/>
              <a:buNone/>
              <a:defRPr/>
            </a:pPr>
            <a:r>
              <a:rPr lang="en-US" sz="1600" b="1" dirty="0">
                <a:solidFill>
                  <a:schemeClr val="bg1"/>
                </a:solidFill>
              </a:rPr>
              <a:t>	Pimmit Run</a:t>
            </a:r>
          </a:p>
          <a:p>
            <a:pPr marL="273050" indent="-273050">
              <a:spcBef>
                <a:spcPct val="20000"/>
              </a:spcBef>
              <a:buClr>
                <a:schemeClr val="hlink"/>
              </a:buClr>
              <a:buSzPct val="80000"/>
              <a:buFont typeface="Wingdings" pitchFamily="2" charset="2"/>
              <a:buNone/>
              <a:defRPr/>
            </a:pPr>
            <a:r>
              <a:rPr lang="en-US" sz="1600" b="1" dirty="0">
                <a:solidFill>
                  <a:schemeClr val="bg1"/>
                </a:solidFill>
              </a:rPr>
              <a:t>	Palisades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You Do?</a:t>
            </a:r>
            <a:endParaRPr lang="en-US" dirty="0"/>
          </a:p>
        </p:txBody>
      </p:sp>
      <p:sp>
        <p:nvSpPr>
          <p:cNvPr id="3" name="Content Placeholder 2"/>
          <p:cNvSpPr>
            <a:spLocks noGrp="1"/>
          </p:cNvSpPr>
          <p:nvPr>
            <p:ph idx="1"/>
          </p:nvPr>
        </p:nvSpPr>
        <p:spPr>
          <a:xfrm>
            <a:off x="381000" y="1371600"/>
            <a:ext cx="8229600" cy="4525963"/>
          </a:xfrm>
        </p:spPr>
        <p:txBody>
          <a:bodyPr/>
          <a:lstStyle/>
          <a:p>
            <a:r>
              <a:rPr lang="en-US" dirty="0" smtClean="0">
                <a:effectLst/>
              </a:rPr>
              <a:t>Reduce Runoff</a:t>
            </a:r>
          </a:p>
          <a:p>
            <a:pPr lvl="1"/>
            <a:r>
              <a:rPr lang="en-US" dirty="0" smtClean="0">
                <a:effectLst/>
              </a:rPr>
              <a:t>Collect and reuse rainwater</a:t>
            </a:r>
          </a:p>
          <a:p>
            <a:pPr lvl="1"/>
            <a:r>
              <a:rPr lang="en-US" dirty="0" smtClean="0">
                <a:effectLst/>
              </a:rPr>
              <a:t>Re-direct downspouts</a:t>
            </a:r>
          </a:p>
          <a:p>
            <a:pPr lvl="1"/>
            <a:r>
              <a:rPr lang="en-US" dirty="0" smtClean="0">
                <a:effectLst/>
              </a:rPr>
              <a:t>Reduce impervious cover</a:t>
            </a:r>
          </a:p>
          <a:p>
            <a:r>
              <a:rPr lang="en-US" dirty="0" smtClean="0">
                <a:effectLst/>
              </a:rPr>
              <a:t>Prevent Pollution</a:t>
            </a:r>
          </a:p>
          <a:p>
            <a:r>
              <a:rPr lang="en-US" dirty="0" smtClean="0">
                <a:effectLst/>
              </a:rPr>
              <a:t>Use Native Plants</a:t>
            </a:r>
          </a:p>
          <a:p>
            <a:r>
              <a:rPr lang="en-US" dirty="0" smtClean="0">
                <a:effectLst/>
              </a:rPr>
              <a:t>Report Stream Pollution</a:t>
            </a:r>
          </a:p>
          <a:p>
            <a:r>
              <a:rPr lang="en-US" dirty="0" smtClean="0">
                <a:effectLst/>
              </a:rPr>
              <a:t>Get Involved!</a:t>
            </a:r>
          </a:p>
          <a:p>
            <a:r>
              <a:rPr lang="en-US" dirty="0" smtClean="0">
                <a:effectLst/>
              </a:rPr>
              <a:t>Help Spread the Word!</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901" name="Picture 5" descr="DSC01445"/>
          <p:cNvPicPr>
            <a:picLocks noChangeAspect="1" noChangeArrowheads="1"/>
          </p:cNvPicPr>
          <p:nvPr/>
        </p:nvPicPr>
        <p:blipFill>
          <a:blip r:embed="rId3" cstate="screen"/>
          <a:srcRect/>
          <a:stretch>
            <a:fillRect/>
          </a:stretch>
        </p:blipFill>
        <p:spPr bwMode="auto">
          <a:xfrm>
            <a:off x="4495800" y="1524000"/>
            <a:ext cx="3771900" cy="5029200"/>
          </a:xfrm>
          <a:prstGeom prst="rect">
            <a:avLst/>
          </a:prstGeom>
          <a:noFill/>
        </p:spPr>
      </p:pic>
      <p:pic>
        <p:nvPicPr>
          <p:cNvPr id="7" name="Picture 4" descr="urbgray rain barrel"/>
          <p:cNvPicPr>
            <a:picLocks noChangeAspect="1" noChangeArrowheads="1"/>
          </p:cNvPicPr>
          <p:nvPr/>
        </p:nvPicPr>
        <p:blipFill>
          <a:blip r:embed="rId4" cstate="screen"/>
          <a:srcRect/>
          <a:stretch>
            <a:fillRect/>
          </a:stretch>
        </p:blipFill>
        <p:spPr bwMode="auto">
          <a:xfrm>
            <a:off x="914400" y="1752600"/>
            <a:ext cx="2979738" cy="4273550"/>
          </a:xfrm>
          <a:prstGeom prst="rect">
            <a:avLst/>
          </a:prstGeom>
          <a:noFill/>
          <a:ln w="19050">
            <a:noFill/>
            <a:miter lim="800000"/>
            <a:headEnd/>
            <a:tailEnd/>
          </a:ln>
        </p:spPr>
      </p:pic>
      <p:sp>
        <p:nvSpPr>
          <p:cNvPr id="8" name="TextBox 7"/>
          <p:cNvSpPr txBox="1"/>
          <p:nvPr/>
        </p:nvSpPr>
        <p:spPr>
          <a:xfrm>
            <a:off x="457200" y="457200"/>
            <a:ext cx="8175636" cy="584775"/>
          </a:xfrm>
          <a:prstGeom prst="rect">
            <a:avLst/>
          </a:prstGeom>
          <a:noFill/>
        </p:spPr>
        <p:txBody>
          <a:bodyPr wrap="none" rtlCol="0">
            <a:spAutoFit/>
          </a:bodyPr>
          <a:lstStyle/>
          <a:p>
            <a:r>
              <a:rPr lang="en-US" sz="3200" dirty="0" smtClean="0">
                <a:solidFill>
                  <a:schemeClr val="accent1">
                    <a:lumMod val="20000"/>
                    <a:lumOff val="80000"/>
                  </a:schemeClr>
                </a:solidFill>
                <a:effectLst>
                  <a:outerShdw blurRad="38100" dist="38100" dir="2700000" algn="tl">
                    <a:srgbClr val="000000">
                      <a:alpha val="43137"/>
                    </a:srgbClr>
                  </a:outerShdw>
                </a:effectLst>
              </a:rPr>
              <a:t>Collect rainwater for reuse around your yard</a:t>
            </a:r>
            <a:endParaRPr lang="en-US" sz="3200" dirty="0">
              <a:solidFill>
                <a:schemeClr val="accent1">
                  <a:lumMod val="20000"/>
                  <a:lumOff val="80000"/>
                </a:schemeClr>
              </a:solidFill>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to get a rain barrel?</a:t>
            </a:r>
            <a:endParaRPr lang="en-US" dirty="0"/>
          </a:p>
        </p:txBody>
      </p:sp>
      <p:sp>
        <p:nvSpPr>
          <p:cNvPr id="3" name="Content Placeholder 2"/>
          <p:cNvSpPr>
            <a:spLocks noGrp="1"/>
          </p:cNvSpPr>
          <p:nvPr>
            <p:ph idx="1"/>
          </p:nvPr>
        </p:nvSpPr>
        <p:spPr/>
        <p:txBody>
          <a:bodyPr/>
          <a:lstStyle/>
          <a:p>
            <a:r>
              <a:rPr lang="en-US" dirty="0" err="1" smtClean="0">
                <a:effectLst/>
              </a:rPr>
              <a:t>NoVa</a:t>
            </a:r>
            <a:r>
              <a:rPr lang="en-US" dirty="0" smtClean="0">
                <a:effectLst/>
              </a:rPr>
              <a:t> Regional Rain Barrel Program – spring workshops are open!</a:t>
            </a:r>
          </a:p>
          <a:p>
            <a:r>
              <a:rPr lang="en-US" sz="2800" dirty="0" smtClean="0">
                <a:effectLst/>
                <a:hlinkClick r:id="rId2"/>
              </a:rPr>
              <a:t>http://www.arlingtonenvironment.org/barrel.php</a:t>
            </a:r>
            <a:endParaRPr lang="en-US" sz="2800" dirty="0" smtClean="0">
              <a:effectLst/>
            </a:endParaRPr>
          </a:p>
          <a:p>
            <a:endParaRPr lang="en-US" dirty="0"/>
          </a:p>
        </p:txBody>
      </p:sp>
      <p:pic>
        <p:nvPicPr>
          <p:cNvPr id="4" name="Picture 3" descr="Everyone helps.JPG"/>
          <p:cNvPicPr>
            <a:picLocks noChangeAspect="1"/>
          </p:cNvPicPr>
          <p:nvPr/>
        </p:nvPicPr>
        <p:blipFill>
          <a:blip r:embed="rId3" cstate="screen"/>
          <a:stretch>
            <a:fillRect/>
          </a:stretch>
        </p:blipFill>
        <p:spPr>
          <a:xfrm>
            <a:off x="2895600" y="3429000"/>
            <a:ext cx="4035552" cy="3026664"/>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20376" y="381000"/>
            <a:ext cx="9023624" cy="523220"/>
          </a:xfrm>
          <a:prstGeom prst="rect">
            <a:avLst/>
          </a:prstGeom>
          <a:noFill/>
        </p:spPr>
        <p:txBody>
          <a:bodyPr wrap="none" rtlCol="0">
            <a:spAutoFit/>
          </a:bodyPr>
          <a:lstStyle/>
          <a:p>
            <a:r>
              <a:rPr lang="en-US" sz="2800" dirty="0" smtClean="0">
                <a:solidFill>
                  <a:schemeClr val="accent1">
                    <a:lumMod val="20000"/>
                    <a:lumOff val="80000"/>
                  </a:schemeClr>
                </a:solidFill>
                <a:effectLst>
                  <a:outerShdw blurRad="38100" dist="38100" dir="2700000" algn="tl">
                    <a:srgbClr val="000000">
                      <a:alpha val="43137"/>
                    </a:srgbClr>
                  </a:outerShdw>
                </a:effectLst>
              </a:rPr>
              <a:t>Re-direct Downspouts to Garden Beds or a </a:t>
            </a:r>
            <a:r>
              <a:rPr lang="en-US" sz="2800" dirty="0" err="1" smtClean="0">
                <a:solidFill>
                  <a:schemeClr val="accent1">
                    <a:lumMod val="20000"/>
                    <a:lumOff val="80000"/>
                  </a:schemeClr>
                </a:solidFill>
                <a:effectLst>
                  <a:outerShdw blurRad="38100" dist="38100" dir="2700000" algn="tl">
                    <a:srgbClr val="000000">
                      <a:alpha val="43137"/>
                    </a:srgbClr>
                  </a:outerShdw>
                </a:effectLst>
              </a:rPr>
              <a:t>Raingarden</a:t>
            </a:r>
            <a:endParaRPr lang="en-US" sz="2800" dirty="0">
              <a:solidFill>
                <a:schemeClr val="accent1">
                  <a:lumMod val="20000"/>
                  <a:lumOff val="80000"/>
                </a:schemeClr>
              </a:solidFill>
              <a:effectLst>
                <a:outerShdw blurRad="38100" dist="38100" dir="2700000" algn="tl">
                  <a:srgbClr val="000000">
                    <a:alpha val="43137"/>
                  </a:srgbClr>
                </a:outerShdw>
              </a:effectLst>
            </a:endParaRPr>
          </a:p>
        </p:txBody>
      </p:sp>
      <p:pic>
        <p:nvPicPr>
          <p:cNvPr id="11" name="Picture 10" descr="PICT0553.JPG"/>
          <p:cNvPicPr>
            <a:picLocks noChangeAspect="1"/>
          </p:cNvPicPr>
          <p:nvPr/>
        </p:nvPicPr>
        <p:blipFill>
          <a:blip r:embed="rId3" cstate="screen"/>
          <a:stretch>
            <a:fillRect/>
          </a:stretch>
        </p:blipFill>
        <p:spPr>
          <a:xfrm>
            <a:off x="4343400" y="2895600"/>
            <a:ext cx="4800600" cy="3600450"/>
          </a:xfrm>
          <a:prstGeom prst="rect">
            <a:avLst/>
          </a:prstGeom>
        </p:spPr>
      </p:pic>
      <p:pic>
        <p:nvPicPr>
          <p:cNvPr id="10" name="Picture 9" descr="Falls Hill RG2 pse500.jpg"/>
          <p:cNvPicPr>
            <a:picLocks noChangeAspect="1"/>
          </p:cNvPicPr>
          <p:nvPr/>
        </p:nvPicPr>
        <p:blipFill>
          <a:blip r:embed="rId4" cstate="screen"/>
          <a:stretch>
            <a:fillRect/>
          </a:stretch>
        </p:blipFill>
        <p:spPr>
          <a:xfrm>
            <a:off x="381000" y="1066800"/>
            <a:ext cx="4318000" cy="32385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Reduce Impervious Areas</a:t>
            </a:r>
            <a:endParaRPr lang="en-US" dirty="0"/>
          </a:p>
        </p:txBody>
      </p:sp>
      <p:pic>
        <p:nvPicPr>
          <p:cNvPr id="5" name="Picture 4" descr="P6052188.JPG"/>
          <p:cNvPicPr>
            <a:picLocks noChangeAspect="1"/>
          </p:cNvPicPr>
          <p:nvPr/>
        </p:nvPicPr>
        <p:blipFill>
          <a:blip r:embed="rId2" cstate="screen"/>
          <a:stretch>
            <a:fillRect/>
          </a:stretch>
        </p:blipFill>
        <p:spPr>
          <a:xfrm>
            <a:off x="304800" y="1371600"/>
            <a:ext cx="4701588" cy="3526191"/>
          </a:xfrm>
          <a:prstGeom prst="rect">
            <a:avLst/>
          </a:prstGeom>
        </p:spPr>
      </p:pic>
      <p:pic>
        <p:nvPicPr>
          <p:cNvPr id="4" name="Picture 5" descr="DSC01443"/>
          <p:cNvPicPr>
            <a:picLocks noChangeAspect="1" noChangeArrowheads="1"/>
          </p:cNvPicPr>
          <p:nvPr/>
        </p:nvPicPr>
        <p:blipFill>
          <a:blip r:embed="rId3" cstate="screen"/>
          <a:srcRect/>
          <a:stretch>
            <a:fillRect/>
          </a:stretch>
        </p:blipFill>
        <p:spPr bwMode="auto">
          <a:xfrm>
            <a:off x="4267200" y="3047762"/>
            <a:ext cx="4573509" cy="3429238"/>
          </a:xfrm>
          <a:prstGeom prst="rect">
            <a:avLst/>
          </a:prstGeom>
          <a:noFill/>
          <a:ln w="9525">
            <a:noFill/>
            <a:miter lim="800000"/>
            <a:headEnd/>
            <a:tailEnd/>
          </a:ln>
        </p:spPr>
      </p:pic>
      <p:sp>
        <p:nvSpPr>
          <p:cNvPr id="6" name="TextBox 5"/>
          <p:cNvSpPr txBox="1"/>
          <p:nvPr/>
        </p:nvSpPr>
        <p:spPr>
          <a:xfrm>
            <a:off x="685800" y="5029200"/>
            <a:ext cx="1813317" cy="369332"/>
          </a:xfrm>
          <a:prstGeom prst="rect">
            <a:avLst/>
          </a:prstGeom>
          <a:noFill/>
        </p:spPr>
        <p:txBody>
          <a:bodyPr wrap="none" rtlCol="0">
            <a:spAutoFit/>
          </a:bodyPr>
          <a:lstStyle/>
          <a:p>
            <a:r>
              <a:rPr lang="en-US" dirty="0" smtClean="0"/>
              <a:t>Grass Driveway</a:t>
            </a:r>
            <a:endParaRPr lang="en-US" dirty="0"/>
          </a:p>
        </p:txBody>
      </p:sp>
      <p:sp>
        <p:nvSpPr>
          <p:cNvPr id="7" name="TextBox 6"/>
          <p:cNvSpPr txBox="1"/>
          <p:nvPr/>
        </p:nvSpPr>
        <p:spPr>
          <a:xfrm>
            <a:off x="5562600" y="2590800"/>
            <a:ext cx="2762295" cy="369332"/>
          </a:xfrm>
          <a:prstGeom prst="rect">
            <a:avLst/>
          </a:prstGeom>
          <a:noFill/>
        </p:spPr>
        <p:txBody>
          <a:bodyPr wrap="none" rtlCol="0">
            <a:spAutoFit/>
          </a:bodyPr>
          <a:lstStyle/>
          <a:p>
            <a:r>
              <a:rPr lang="en-US" dirty="0" smtClean="0"/>
              <a:t>Pervious Paver Driveway</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StormwaterWise</a:t>
            </a:r>
            <a:r>
              <a:rPr lang="en-US" dirty="0" smtClean="0"/>
              <a:t> Landscape Program</a:t>
            </a:r>
            <a:endParaRPr lang="en-US" dirty="0"/>
          </a:p>
        </p:txBody>
      </p:sp>
      <p:sp>
        <p:nvSpPr>
          <p:cNvPr id="3" name="Content Placeholder 2"/>
          <p:cNvSpPr>
            <a:spLocks noGrp="1"/>
          </p:cNvSpPr>
          <p:nvPr>
            <p:ph idx="1"/>
          </p:nvPr>
        </p:nvSpPr>
        <p:spPr>
          <a:xfrm>
            <a:off x="457200" y="1752600"/>
            <a:ext cx="8229600" cy="4373563"/>
          </a:xfrm>
        </p:spPr>
        <p:txBody>
          <a:bodyPr/>
          <a:lstStyle/>
          <a:p>
            <a:r>
              <a:rPr lang="en-US" sz="2400" dirty="0" smtClean="0">
                <a:effectLst/>
                <a:latin typeface="Tahoma" pitchFamily="34" charset="0"/>
              </a:rPr>
              <a:t>StormwaterWise Landscapes Incentive Program Pilot program begins 2012!</a:t>
            </a:r>
          </a:p>
          <a:p>
            <a:pPr>
              <a:buNone/>
            </a:pPr>
            <a:endParaRPr lang="en-US" sz="1200" dirty="0" smtClean="0">
              <a:effectLst/>
              <a:latin typeface="Tahoma" pitchFamily="34" charset="0"/>
            </a:endParaRPr>
          </a:p>
          <a:p>
            <a:r>
              <a:rPr lang="en-US" sz="2400" dirty="0" smtClean="0">
                <a:effectLst/>
                <a:latin typeface="Tahoma" pitchFamily="34" charset="0"/>
              </a:rPr>
              <a:t>40 participants will be selected for the first year of the program.</a:t>
            </a:r>
          </a:p>
          <a:p>
            <a:pPr>
              <a:buNone/>
            </a:pPr>
            <a:endParaRPr lang="en-US" sz="1200" dirty="0" smtClean="0">
              <a:effectLst/>
              <a:latin typeface="Tahoma" pitchFamily="34" charset="0"/>
            </a:endParaRPr>
          </a:p>
          <a:p>
            <a:r>
              <a:rPr lang="en-US" sz="2400" dirty="0" smtClean="0">
                <a:effectLst/>
                <a:latin typeface="Tahoma" pitchFamily="34" charset="0"/>
              </a:rPr>
              <a:t>Applications are due February 29!</a:t>
            </a:r>
          </a:p>
          <a:p>
            <a:pPr>
              <a:buNone/>
            </a:pPr>
            <a:endParaRPr lang="en-US" sz="1200" dirty="0" smtClean="0">
              <a:effectLst/>
              <a:latin typeface="Tahoma" pitchFamily="34" charset="0"/>
            </a:endParaRPr>
          </a:p>
          <a:p>
            <a:r>
              <a:rPr lang="en-US" sz="2400" dirty="0" smtClean="0">
                <a:effectLst/>
                <a:latin typeface="Tahoma" pitchFamily="34" charset="0"/>
              </a:rPr>
              <a:t>Program in partnership with Arlingtonians for A Clean Environment.</a:t>
            </a:r>
          </a:p>
          <a:p>
            <a:pPr>
              <a:buNone/>
            </a:pPr>
            <a:endParaRPr lang="en-US" sz="1200" dirty="0" smtClean="0">
              <a:effectLst/>
              <a:latin typeface="Tahoma" pitchFamily="34" charset="0"/>
            </a:endParaRPr>
          </a:p>
          <a:p>
            <a:r>
              <a:rPr lang="en-US" sz="2400" dirty="0" smtClean="0">
                <a:effectLst/>
                <a:latin typeface="Tahoma" pitchFamily="34" charset="0"/>
                <a:hlinkClick r:id="rId3"/>
              </a:rPr>
              <a:t>www.arlingtonva.us/stormwaterwise</a:t>
            </a:r>
            <a:r>
              <a:rPr lang="en-US" sz="2400" dirty="0" smtClean="0">
                <a:effectLst/>
                <a:latin typeface="Tahoma" pitchFamily="34" charset="0"/>
              </a:rPr>
              <a:t> </a:t>
            </a:r>
            <a:endParaRPr lang="en-US" sz="2400" dirty="0">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Native Plants</a:t>
            </a:r>
            <a:endParaRPr lang="en-US" dirty="0"/>
          </a:p>
        </p:txBody>
      </p:sp>
      <p:sp>
        <p:nvSpPr>
          <p:cNvPr id="3" name="Content Placeholder 2"/>
          <p:cNvSpPr>
            <a:spLocks noGrp="1"/>
          </p:cNvSpPr>
          <p:nvPr>
            <p:ph idx="1"/>
          </p:nvPr>
        </p:nvSpPr>
        <p:spPr/>
        <p:txBody>
          <a:bodyPr/>
          <a:lstStyle/>
          <a:p>
            <a:r>
              <a:rPr lang="en-US" sz="2400" dirty="0" smtClean="0">
                <a:effectLst/>
              </a:rPr>
              <a:t>Better adapted to our climate</a:t>
            </a:r>
          </a:p>
          <a:p>
            <a:r>
              <a:rPr lang="en-US" sz="2400" dirty="0" smtClean="0">
                <a:effectLst/>
              </a:rPr>
              <a:t>Support local wildlife</a:t>
            </a:r>
          </a:p>
          <a:p>
            <a:r>
              <a:rPr lang="en-US" sz="2400" dirty="0" smtClean="0">
                <a:effectLst/>
              </a:rPr>
              <a:t>Beautiful!</a:t>
            </a:r>
          </a:p>
          <a:p>
            <a:endParaRPr lang="en-US" dirty="0"/>
          </a:p>
        </p:txBody>
      </p:sp>
      <p:pic>
        <p:nvPicPr>
          <p:cNvPr id="4" name="Picture 3" descr="bee.JPG"/>
          <p:cNvPicPr>
            <a:picLocks noChangeAspect="1"/>
          </p:cNvPicPr>
          <p:nvPr/>
        </p:nvPicPr>
        <p:blipFill>
          <a:blip r:embed="rId2" cstate="screen"/>
          <a:stretch>
            <a:fillRect/>
          </a:stretch>
        </p:blipFill>
        <p:spPr>
          <a:xfrm>
            <a:off x="5715000" y="2362200"/>
            <a:ext cx="3152188" cy="2364141"/>
          </a:xfrm>
          <a:prstGeom prst="rect">
            <a:avLst/>
          </a:prstGeom>
        </p:spPr>
      </p:pic>
      <p:pic>
        <p:nvPicPr>
          <p:cNvPr id="5" name="Picture 4" descr="butterfly2.jpg"/>
          <p:cNvPicPr>
            <a:picLocks noChangeAspect="1"/>
          </p:cNvPicPr>
          <p:nvPr/>
        </p:nvPicPr>
        <p:blipFill>
          <a:blip r:embed="rId3" cstate="screen"/>
          <a:stretch>
            <a:fillRect/>
          </a:stretch>
        </p:blipFill>
        <p:spPr>
          <a:xfrm>
            <a:off x="381000" y="3581400"/>
            <a:ext cx="2621717" cy="2168471"/>
          </a:xfrm>
          <a:prstGeom prst="rect">
            <a:avLst/>
          </a:prstGeom>
        </p:spPr>
      </p:pic>
      <p:pic>
        <p:nvPicPr>
          <p:cNvPr id="6" name="Picture 5" descr="P8281861.JPG"/>
          <p:cNvPicPr>
            <a:picLocks noChangeAspect="1"/>
          </p:cNvPicPr>
          <p:nvPr/>
        </p:nvPicPr>
        <p:blipFill>
          <a:blip r:embed="rId4" cstate="screen"/>
          <a:stretch>
            <a:fillRect/>
          </a:stretch>
        </p:blipFill>
        <p:spPr>
          <a:xfrm>
            <a:off x="2819400" y="3886200"/>
            <a:ext cx="3634788" cy="2726091"/>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 Pointless Pollution!</a:t>
            </a:r>
            <a:endParaRPr lang="en-US" dirty="0"/>
          </a:p>
        </p:txBody>
      </p:sp>
      <p:sp>
        <p:nvSpPr>
          <p:cNvPr id="3" name="Content Placeholder 2"/>
          <p:cNvSpPr>
            <a:spLocks noGrp="1"/>
          </p:cNvSpPr>
          <p:nvPr>
            <p:ph idx="1"/>
          </p:nvPr>
        </p:nvSpPr>
        <p:spPr/>
        <p:txBody>
          <a:bodyPr/>
          <a:lstStyle/>
          <a:p>
            <a:pPr>
              <a:lnSpc>
                <a:spcPct val="90000"/>
              </a:lnSpc>
            </a:pPr>
            <a:r>
              <a:rPr lang="en-US" sz="2400" dirty="0" smtClean="0">
                <a:effectLst/>
              </a:rPr>
              <a:t>Always pick up pet waste!</a:t>
            </a:r>
          </a:p>
          <a:p>
            <a:pPr>
              <a:lnSpc>
                <a:spcPct val="90000"/>
              </a:lnSpc>
            </a:pPr>
            <a:endParaRPr lang="en-US" sz="1200" dirty="0" smtClean="0">
              <a:effectLst/>
            </a:endParaRPr>
          </a:p>
          <a:p>
            <a:pPr>
              <a:lnSpc>
                <a:spcPct val="90000"/>
              </a:lnSpc>
            </a:pPr>
            <a:r>
              <a:rPr lang="en-US" sz="2400" dirty="0" smtClean="0">
                <a:effectLst/>
              </a:rPr>
              <a:t>Dispose of used motor oil and household hazardous waste (paint, batteries, household cleaners, etc.) properly.   (ECARE April 7)</a:t>
            </a:r>
          </a:p>
          <a:p>
            <a:pPr>
              <a:lnSpc>
                <a:spcPct val="90000"/>
              </a:lnSpc>
              <a:buNone/>
            </a:pPr>
            <a:endParaRPr lang="en-US" sz="1200" dirty="0" smtClean="0">
              <a:effectLst/>
            </a:endParaRPr>
          </a:p>
          <a:p>
            <a:pPr>
              <a:lnSpc>
                <a:spcPct val="90000"/>
              </a:lnSpc>
            </a:pPr>
            <a:r>
              <a:rPr lang="en-US" sz="2400" dirty="0" smtClean="0">
                <a:effectLst/>
              </a:rPr>
              <a:t>Avoid fertilizer or pesticide use – try compost instead!</a:t>
            </a:r>
          </a:p>
          <a:p>
            <a:pPr>
              <a:lnSpc>
                <a:spcPct val="90000"/>
              </a:lnSpc>
              <a:buNone/>
            </a:pPr>
            <a:endParaRPr lang="en-US" sz="1200" dirty="0" smtClean="0">
              <a:effectLst/>
            </a:endParaRPr>
          </a:p>
          <a:p>
            <a:pPr>
              <a:lnSpc>
                <a:spcPct val="90000"/>
              </a:lnSpc>
            </a:pPr>
            <a:r>
              <a:rPr lang="en-US" sz="2400" dirty="0" smtClean="0">
                <a:effectLst/>
              </a:rPr>
              <a:t>Wash your car at a commercial carwash, or in a location where the soapy water will not run into the storm drain.</a:t>
            </a:r>
          </a:p>
          <a:p>
            <a:pPr>
              <a:lnSpc>
                <a:spcPct val="90000"/>
              </a:lnSpc>
              <a:buNone/>
            </a:pPr>
            <a:endParaRPr lang="en-US" sz="1200" dirty="0" smtClean="0">
              <a:effectLst/>
            </a:endParaRPr>
          </a:p>
          <a:p>
            <a:pPr>
              <a:lnSpc>
                <a:spcPct val="90000"/>
              </a:lnSpc>
            </a:pPr>
            <a:r>
              <a:rPr lang="en-US" sz="2400" dirty="0" smtClean="0">
                <a:effectLst/>
              </a:rPr>
              <a:t>Sweep up dirt, grass clippings, other yard waste instead of washing them down the driveway and into the gutter.</a:t>
            </a:r>
          </a:p>
          <a:p>
            <a:endParaRPr lang="en-US" sz="2400" dirty="0">
              <a:effectLs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Report Stream Pollution?</a:t>
            </a:r>
            <a:endParaRPr lang="en-US" dirty="0"/>
          </a:p>
        </p:txBody>
      </p:sp>
      <p:pic>
        <p:nvPicPr>
          <p:cNvPr id="4" name="Content Placeholder 3" descr="PICT0975.JPG"/>
          <p:cNvPicPr>
            <a:picLocks noGrp="1" noChangeAspect="1"/>
          </p:cNvPicPr>
          <p:nvPr>
            <p:ph idx="1"/>
          </p:nvPr>
        </p:nvPicPr>
        <p:blipFill>
          <a:blip r:embed="rId3" cstate="screen"/>
          <a:stretch>
            <a:fillRect/>
          </a:stretch>
        </p:blipFill>
        <p:spPr>
          <a:xfrm>
            <a:off x="4648200" y="3429000"/>
            <a:ext cx="4338108" cy="3253581"/>
          </a:xfrm>
        </p:spPr>
      </p:pic>
      <p:pic>
        <p:nvPicPr>
          <p:cNvPr id="5" name="Picture 4" descr="Copy of IMG_0015.JPG"/>
          <p:cNvPicPr>
            <a:picLocks noChangeAspect="1"/>
          </p:cNvPicPr>
          <p:nvPr/>
        </p:nvPicPr>
        <p:blipFill>
          <a:blip r:embed="rId4" cstate="screen"/>
          <a:stretch>
            <a:fillRect/>
          </a:stretch>
        </p:blipFill>
        <p:spPr>
          <a:xfrm>
            <a:off x="228600" y="3276600"/>
            <a:ext cx="4328160" cy="3246120"/>
          </a:xfrm>
          <a:prstGeom prst="rect">
            <a:avLst/>
          </a:prstGeom>
        </p:spPr>
      </p:pic>
      <p:sp>
        <p:nvSpPr>
          <p:cNvPr id="6" name="TextBox 5"/>
          <p:cNvSpPr txBox="1"/>
          <p:nvPr/>
        </p:nvSpPr>
        <p:spPr>
          <a:xfrm>
            <a:off x="457200" y="1676400"/>
            <a:ext cx="8229600" cy="1631216"/>
          </a:xfrm>
          <a:prstGeom prst="rect">
            <a:avLst/>
          </a:prstGeom>
          <a:noFill/>
        </p:spPr>
        <p:txBody>
          <a:bodyPr wrap="square" rtlCol="0">
            <a:spAutoFit/>
          </a:bodyPr>
          <a:lstStyle/>
          <a:p>
            <a:r>
              <a:rPr lang="en-US" sz="2800" b="1" dirty="0" smtClean="0"/>
              <a:t>To report stream pollution</a:t>
            </a:r>
            <a:r>
              <a:rPr lang="en-US" sz="2800" dirty="0" smtClean="0"/>
              <a:t>:   </a:t>
            </a:r>
            <a:r>
              <a:rPr lang="en-US" sz="2800" b="1" dirty="0" smtClean="0"/>
              <a:t> 703-558-2222 </a:t>
            </a:r>
          </a:p>
          <a:p>
            <a:r>
              <a:rPr lang="en-US" u="sng" dirty="0" smtClean="0"/>
              <a:t>Active or on-going spills or illegal dumping</a:t>
            </a:r>
            <a:r>
              <a:rPr lang="en-US" dirty="0" smtClean="0"/>
              <a:t> of any kind should be reported to the Arlington County Emergency Communications (ECC).  An engine company and/or a Hazardous Materials Team will be sent to investigate immediately.</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4953000" cy="1139825"/>
          </a:xfrm>
        </p:spPr>
        <p:txBody>
          <a:bodyPr/>
          <a:lstStyle/>
          <a:p>
            <a:r>
              <a:rPr lang="en-US" dirty="0" smtClean="0"/>
              <a:t>Get Involved!  </a:t>
            </a:r>
            <a:endParaRPr lang="en-US" dirty="0"/>
          </a:p>
        </p:txBody>
      </p:sp>
      <p:sp>
        <p:nvSpPr>
          <p:cNvPr id="3" name="Content Placeholder 2"/>
          <p:cNvSpPr>
            <a:spLocks noGrp="1"/>
          </p:cNvSpPr>
          <p:nvPr>
            <p:ph idx="1"/>
          </p:nvPr>
        </p:nvSpPr>
        <p:spPr>
          <a:xfrm>
            <a:off x="228600" y="1143000"/>
            <a:ext cx="4419600" cy="4525963"/>
          </a:xfrm>
        </p:spPr>
        <p:txBody>
          <a:bodyPr/>
          <a:lstStyle/>
          <a:p>
            <a:r>
              <a:rPr lang="en-US" dirty="0" smtClean="0">
                <a:effectLst/>
              </a:rPr>
              <a:t>Volunteer programs:</a:t>
            </a:r>
          </a:p>
          <a:p>
            <a:pPr lvl="1"/>
            <a:r>
              <a:rPr lang="en-US" dirty="0" smtClean="0">
                <a:effectLst/>
              </a:rPr>
              <a:t>Stream Monitoring</a:t>
            </a:r>
          </a:p>
          <a:p>
            <a:pPr lvl="1"/>
            <a:r>
              <a:rPr lang="en-US" dirty="0" smtClean="0">
                <a:effectLst/>
              </a:rPr>
              <a:t>Bacteria Monitoring</a:t>
            </a:r>
          </a:p>
          <a:p>
            <a:pPr lvl="1"/>
            <a:r>
              <a:rPr lang="en-US" dirty="0" smtClean="0">
                <a:effectLst/>
              </a:rPr>
              <a:t>Stream Cleanups</a:t>
            </a:r>
          </a:p>
          <a:p>
            <a:pPr lvl="1"/>
            <a:r>
              <a:rPr lang="en-US" dirty="0" smtClean="0">
                <a:effectLst/>
              </a:rPr>
              <a:t>Storm Drain Marking</a:t>
            </a:r>
            <a:endParaRPr lang="en-US" dirty="0">
              <a:effectLst/>
            </a:endParaRPr>
          </a:p>
        </p:txBody>
      </p:sp>
      <p:pic>
        <p:nvPicPr>
          <p:cNvPr id="4" name="Picture 3" descr="StreamCleanup.jpg"/>
          <p:cNvPicPr>
            <a:picLocks noChangeAspect="1"/>
          </p:cNvPicPr>
          <p:nvPr/>
        </p:nvPicPr>
        <p:blipFill>
          <a:blip r:embed="rId2" cstate="screen"/>
          <a:stretch>
            <a:fillRect/>
          </a:stretch>
        </p:blipFill>
        <p:spPr>
          <a:xfrm>
            <a:off x="533400" y="3962400"/>
            <a:ext cx="3454400" cy="2590800"/>
          </a:xfrm>
          <a:prstGeom prst="rect">
            <a:avLst/>
          </a:prstGeom>
        </p:spPr>
      </p:pic>
      <p:pic>
        <p:nvPicPr>
          <p:cNvPr id="5" name="Picture 4" descr="Group_Lubber.jpg"/>
          <p:cNvPicPr>
            <a:picLocks noChangeAspect="1"/>
          </p:cNvPicPr>
          <p:nvPr/>
        </p:nvPicPr>
        <p:blipFill>
          <a:blip r:embed="rId3" cstate="screen"/>
          <a:stretch>
            <a:fillRect/>
          </a:stretch>
        </p:blipFill>
        <p:spPr>
          <a:xfrm>
            <a:off x="5715000" y="228600"/>
            <a:ext cx="3251200" cy="2438400"/>
          </a:xfrm>
          <a:prstGeom prst="rect">
            <a:avLst/>
          </a:prstGeom>
        </p:spPr>
      </p:pic>
      <p:pic>
        <p:nvPicPr>
          <p:cNvPr id="7" name="Picture 6" descr="cute pic of abby.jpg"/>
          <p:cNvPicPr>
            <a:picLocks noChangeAspect="1"/>
          </p:cNvPicPr>
          <p:nvPr/>
        </p:nvPicPr>
        <p:blipFill>
          <a:blip r:embed="rId4" cstate="screen"/>
          <a:stretch>
            <a:fillRect/>
          </a:stretch>
        </p:blipFill>
        <p:spPr>
          <a:xfrm>
            <a:off x="4419600" y="2819400"/>
            <a:ext cx="2843213" cy="3733800"/>
          </a:xfrm>
          <a:prstGeom prst="rect">
            <a:avLst/>
          </a:prstGeom>
        </p:spPr>
      </p:pic>
      <p:pic>
        <p:nvPicPr>
          <p:cNvPr id="6" name="Picture 5" descr="crayfish5.jpg"/>
          <p:cNvPicPr>
            <a:picLocks noChangeAspect="1"/>
          </p:cNvPicPr>
          <p:nvPr/>
        </p:nvPicPr>
        <p:blipFill>
          <a:blip r:embed="rId5" cstate="screen">
            <a:lum bright="-1000" contrast="32000"/>
          </a:blip>
          <a:stretch>
            <a:fillRect/>
          </a:stretch>
        </p:blipFill>
        <p:spPr>
          <a:xfrm>
            <a:off x="7086600" y="2819400"/>
            <a:ext cx="1905000" cy="1395413"/>
          </a:xfrm>
          <a:prstGeom prst="rect">
            <a:avLst/>
          </a:prstGeom>
        </p:spPr>
      </p:pic>
      <p:pic>
        <p:nvPicPr>
          <p:cNvPr id="9" name="Picture 8" descr="Lubber_tub.jpg"/>
          <p:cNvPicPr>
            <a:picLocks noChangeAspect="1"/>
          </p:cNvPicPr>
          <p:nvPr/>
        </p:nvPicPr>
        <p:blipFill>
          <a:blip r:embed="rId6" cstate="screen"/>
          <a:stretch>
            <a:fillRect/>
          </a:stretch>
        </p:blipFill>
        <p:spPr>
          <a:xfrm>
            <a:off x="7086600" y="4038600"/>
            <a:ext cx="1905000" cy="25146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Stream Monitoring Data Online</a:t>
            </a:r>
            <a:endParaRPr lang="en-US" dirty="0"/>
          </a:p>
        </p:txBody>
      </p:sp>
      <p:pic>
        <p:nvPicPr>
          <p:cNvPr id="1026" name="Picture 2"/>
          <p:cNvPicPr>
            <a:picLocks noGrp="1" noChangeAspect="1" noChangeArrowheads="1"/>
          </p:cNvPicPr>
          <p:nvPr>
            <p:ph idx="1"/>
          </p:nvPr>
        </p:nvPicPr>
        <p:blipFill>
          <a:blip r:embed="rId2" cstate="screen"/>
          <a:srcRect/>
          <a:stretch>
            <a:fillRect/>
          </a:stretch>
        </p:blipFill>
        <p:spPr bwMode="auto">
          <a:xfrm>
            <a:off x="381000" y="1524000"/>
            <a:ext cx="5715000" cy="3571875"/>
          </a:xfrm>
          <a:prstGeom prst="rect">
            <a:avLst/>
          </a:prstGeom>
          <a:noFill/>
          <a:ln w="9525">
            <a:noFill/>
            <a:miter lim="800000"/>
            <a:headEnd/>
            <a:tailEnd/>
          </a:ln>
        </p:spPr>
      </p:pic>
      <p:pic>
        <p:nvPicPr>
          <p:cNvPr id="5" name="Picture 4" descr="streamMon sites.jpg"/>
          <p:cNvPicPr>
            <a:picLocks noChangeAspect="1"/>
          </p:cNvPicPr>
          <p:nvPr/>
        </p:nvPicPr>
        <p:blipFill>
          <a:blip r:embed="rId3" cstate="screen"/>
          <a:stretch>
            <a:fillRect/>
          </a:stretch>
        </p:blipFill>
        <p:spPr>
          <a:xfrm>
            <a:off x="4724400" y="2590800"/>
            <a:ext cx="4175042" cy="39624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Jeff Harn</a:t>
            </a:r>
          </a:p>
          <a:p>
            <a:pPr indent="-3175">
              <a:buNone/>
            </a:pPr>
            <a:r>
              <a:rPr lang="en-US" sz="2400" dirty="0" smtClean="0">
                <a:effectLst/>
              </a:rPr>
              <a:t>Office of Sustainability and Environmental Management, Department of Environmental Services</a:t>
            </a:r>
          </a:p>
          <a:p>
            <a:pPr indent="-3175">
              <a:buNone/>
            </a:pPr>
            <a:r>
              <a:rPr lang="en-US" sz="2400" dirty="0" smtClean="0">
                <a:effectLst/>
                <a:hlinkClick r:id="rId2"/>
              </a:rPr>
              <a:t>jharn@arlingtonva.us</a:t>
            </a:r>
            <a:endParaRPr lang="en-US" sz="2400" dirty="0" smtClean="0">
              <a:effectLst/>
            </a:endParaRPr>
          </a:p>
          <a:p>
            <a:endParaRPr lang="en-US" dirty="0" smtClean="0"/>
          </a:p>
          <a:p>
            <a:r>
              <a:rPr lang="en-US" dirty="0" smtClean="0"/>
              <a:t>Aileen Winquist</a:t>
            </a:r>
          </a:p>
          <a:p>
            <a:pPr indent="-3175">
              <a:buNone/>
            </a:pPr>
            <a:r>
              <a:rPr lang="en-US" sz="2400" dirty="0" smtClean="0">
                <a:effectLst/>
              </a:rPr>
              <a:t>Watershed Outreach Program Manager</a:t>
            </a:r>
          </a:p>
          <a:p>
            <a:pPr indent="-3175">
              <a:buNone/>
            </a:pPr>
            <a:r>
              <a:rPr lang="en-US" sz="2400" dirty="0" smtClean="0">
                <a:effectLst/>
                <a:hlinkClick r:id="rId3"/>
              </a:rPr>
              <a:t>awinquist@arlingtonva.us</a:t>
            </a:r>
            <a:r>
              <a:rPr lang="en-US" sz="2400" dirty="0" smtClean="0">
                <a:effectLst/>
              </a:rPr>
              <a:t> </a:t>
            </a:r>
            <a:endParaRPr lang="en-US" sz="2400" dirty="0">
              <a:effectLst/>
            </a:endParaRPr>
          </a:p>
        </p:txBody>
      </p:sp>
      <p:sp>
        <p:nvSpPr>
          <p:cNvPr id="4" name="TextBox 3"/>
          <p:cNvSpPr txBox="1"/>
          <p:nvPr/>
        </p:nvSpPr>
        <p:spPr>
          <a:xfrm>
            <a:off x="533400" y="5943600"/>
            <a:ext cx="7925568" cy="584775"/>
          </a:xfrm>
          <a:prstGeom prst="rect">
            <a:avLst/>
          </a:prstGeom>
          <a:noFill/>
        </p:spPr>
        <p:txBody>
          <a:bodyPr wrap="none" rtlCol="0">
            <a:spAutoFit/>
          </a:bodyPr>
          <a:lstStyle/>
          <a:p>
            <a:r>
              <a:rPr lang="en-US" sz="3200" dirty="0" smtClean="0"/>
              <a:t>Event dates for programs  – </a:t>
            </a:r>
            <a:r>
              <a:rPr lang="en-US" sz="3200" dirty="0" err="1" smtClean="0"/>
              <a:t>freshaireva.us</a:t>
            </a:r>
            <a:endParaRPr lang="en-US" sz="3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Rippl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2918</TotalTime>
  <Words>1728</Words>
  <Application>Microsoft Office PowerPoint</Application>
  <PresentationFormat>On-screen Show (4:3)</PresentationFormat>
  <Paragraphs>226</Paragraphs>
  <Slides>35</Slides>
  <Notes>28</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Ripple</vt:lpstr>
      <vt:lpstr>Arlington County’s Watershed Improvement Programs </vt:lpstr>
      <vt:lpstr>Agenda</vt:lpstr>
      <vt:lpstr>Slide 3</vt:lpstr>
      <vt:lpstr>Slide 4</vt:lpstr>
      <vt:lpstr>Slide 5</vt:lpstr>
      <vt:lpstr>Slide 6</vt:lpstr>
      <vt:lpstr>Slide 7</vt:lpstr>
      <vt:lpstr>Water Quality Impacts from Stormwater Runoff</vt:lpstr>
      <vt:lpstr>Current Stormwater Challenges</vt:lpstr>
      <vt:lpstr>Improve Existing Stormwater Facilities </vt:lpstr>
      <vt:lpstr>Upgrade Infrastructure </vt:lpstr>
      <vt:lpstr>Development Controls</vt:lpstr>
      <vt:lpstr>Slide 13</vt:lpstr>
      <vt:lpstr>New Stormwater Facilities</vt:lpstr>
      <vt:lpstr>Identify Potential Stormwater Facility Sites Watershed Retrofit Plans</vt:lpstr>
      <vt:lpstr>Stream Restoration</vt:lpstr>
      <vt:lpstr>Pollution Prevention</vt:lpstr>
      <vt:lpstr>Outreach and Education</vt:lpstr>
      <vt:lpstr>How are Potential Watershed Improvement Projects Identified?</vt:lpstr>
      <vt:lpstr>Slide 20</vt:lpstr>
      <vt:lpstr>Slide 21</vt:lpstr>
      <vt:lpstr>Slide 22</vt:lpstr>
      <vt:lpstr>Slide 23</vt:lpstr>
      <vt:lpstr>What Can You Do?</vt:lpstr>
      <vt:lpstr>Slide 25</vt:lpstr>
      <vt:lpstr>Where to get a rain barrel?</vt:lpstr>
      <vt:lpstr>Slide 27</vt:lpstr>
      <vt:lpstr>Reduce Impervious Areas</vt:lpstr>
      <vt:lpstr>StormwaterWise Landscape Program</vt:lpstr>
      <vt:lpstr>Use Native Plants</vt:lpstr>
      <vt:lpstr>Prevent Pointless Pollution!</vt:lpstr>
      <vt:lpstr>How to Report Stream Pollution?</vt:lpstr>
      <vt:lpstr>Get Involved!  </vt:lpstr>
      <vt:lpstr>Stream Monitoring Data Online</vt:lpstr>
      <vt:lpstr>Questions?</vt:lpstr>
    </vt:vector>
  </TitlesOfParts>
  <Company>DTS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Arlington County</dc:creator>
  <cp:lastModifiedBy>sjr</cp:lastModifiedBy>
  <cp:revision>212</cp:revision>
  <dcterms:created xsi:type="dcterms:W3CDTF">2005-12-06T21:43:53Z</dcterms:created>
  <dcterms:modified xsi:type="dcterms:W3CDTF">2012-02-14T15:18:26Z</dcterms:modified>
</cp:coreProperties>
</file>